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317" r:id="rId4"/>
    <p:sldId id="320" r:id="rId5"/>
    <p:sldId id="321" r:id="rId6"/>
    <p:sldId id="322" r:id="rId7"/>
    <p:sldId id="324" r:id="rId8"/>
    <p:sldId id="330" r:id="rId9"/>
    <p:sldId id="331" r:id="rId10"/>
    <p:sldId id="332" r:id="rId11"/>
    <p:sldId id="334" r:id="rId12"/>
    <p:sldId id="333" r:id="rId13"/>
    <p:sldId id="336" r:id="rId14"/>
    <p:sldId id="335" r:id="rId15"/>
    <p:sldId id="337" r:id="rId16"/>
    <p:sldId id="338" r:id="rId17"/>
    <p:sldId id="339" r:id="rId18"/>
    <p:sldId id="340" r:id="rId19"/>
    <p:sldId id="341" r:id="rId20"/>
    <p:sldId id="343" r:id="rId21"/>
    <p:sldId id="327" r:id="rId22"/>
    <p:sldId id="329" r:id="rId23"/>
    <p:sldId id="326" r:id="rId24"/>
  </p:sldIdLst>
  <p:sldSz cx="9144000" cy="6858000" type="screen4x3"/>
  <p:notesSz cx="6724650" cy="98742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der Pais" initials="hpa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901F8-5957-438A-9820-39B1B5575D1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2D3BC7D-F037-4621-875B-7298088883B2}">
      <dgm:prSet phldrT="[Texto]"/>
      <dgm:spPr/>
      <dgm:t>
        <a:bodyPr/>
        <a:lstStyle/>
        <a:p>
          <a:r>
            <a:rPr lang="pt-PT" dirty="0" smtClean="0"/>
            <a:t>Conhecimento</a:t>
          </a:r>
        </a:p>
        <a:p>
          <a:r>
            <a:rPr lang="pt-PT" dirty="0" smtClean="0"/>
            <a:t>“o que sabemos”</a:t>
          </a:r>
          <a:endParaRPr lang="pt-PT" dirty="0"/>
        </a:p>
      </dgm:t>
    </dgm:pt>
    <dgm:pt modelId="{8256E6E8-910A-4A5A-9F7F-EF631CCD9768}" type="parTrans" cxnId="{A916D24E-89DA-454B-AC0F-D8E0B8CBFE4F}">
      <dgm:prSet/>
      <dgm:spPr/>
      <dgm:t>
        <a:bodyPr/>
        <a:lstStyle/>
        <a:p>
          <a:endParaRPr lang="pt-PT"/>
        </a:p>
      </dgm:t>
    </dgm:pt>
    <dgm:pt modelId="{81AFCD48-3DAD-4272-B3EF-9F7C83DEF409}" type="sibTrans" cxnId="{A916D24E-89DA-454B-AC0F-D8E0B8CBFE4F}">
      <dgm:prSet/>
      <dgm:spPr/>
      <dgm:t>
        <a:bodyPr/>
        <a:lstStyle/>
        <a:p>
          <a:endParaRPr lang="pt-PT"/>
        </a:p>
      </dgm:t>
    </dgm:pt>
    <dgm:pt modelId="{2C41D22B-3667-450A-8FD8-F65C54515A36}">
      <dgm:prSet phldrT="[Texto]"/>
      <dgm:spPr/>
      <dgm:t>
        <a:bodyPr/>
        <a:lstStyle/>
        <a:p>
          <a:r>
            <a:rPr lang="pt-PT" dirty="0" smtClean="0"/>
            <a:t>Atitudes e Valores</a:t>
          </a:r>
        </a:p>
        <a:p>
          <a:r>
            <a:rPr lang="pt-PT" dirty="0" smtClean="0"/>
            <a:t>“como interagimos com os outros”</a:t>
          </a:r>
          <a:endParaRPr lang="pt-PT" dirty="0"/>
        </a:p>
      </dgm:t>
    </dgm:pt>
    <dgm:pt modelId="{FE66682D-F341-4198-893D-816AB12C2C6D}" type="parTrans" cxnId="{AD55D066-5B89-459C-AF14-5F024A5AD69D}">
      <dgm:prSet/>
      <dgm:spPr/>
      <dgm:t>
        <a:bodyPr/>
        <a:lstStyle/>
        <a:p>
          <a:endParaRPr lang="pt-PT"/>
        </a:p>
      </dgm:t>
    </dgm:pt>
    <dgm:pt modelId="{A08919A6-8FCC-4A2F-93B3-02FA6F757066}" type="sibTrans" cxnId="{AD55D066-5B89-459C-AF14-5F024A5AD69D}">
      <dgm:prSet/>
      <dgm:spPr/>
      <dgm:t>
        <a:bodyPr/>
        <a:lstStyle/>
        <a:p>
          <a:endParaRPr lang="pt-PT"/>
        </a:p>
      </dgm:t>
    </dgm:pt>
    <dgm:pt modelId="{73DAAC7A-DF34-4292-9381-7CCCA2B4976F}">
      <dgm:prSet phldrT="[Texto]"/>
      <dgm:spPr/>
      <dgm:t>
        <a:bodyPr/>
        <a:lstStyle/>
        <a:p>
          <a:r>
            <a:rPr lang="pt-PT" dirty="0" smtClean="0"/>
            <a:t>Competências</a:t>
          </a:r>
        </a:p>
        <a:p>
          <a:r>
            <a:rPr lang="pt-PT" dirty="0" smtClean="0"/>
            <a:t>“como usamos o que aprendemos”</a:t>
          </a:r>
          <a:endParaRPr lang="pt-PT" dirty="0"/>
        </a:p>
      </dgm:t>
    </dgm:pt>
    <dgm:pt modelId="{B89121BB-6A3C-4DD9-9FC4-FA59384D6797}" type="parTrans" cxnId="{EB8D2F7E-4CBD-45FA-B3FB-9DD09F946990}">
      <dgm:prSet/>
      <dgm:spPr/>
      <dgm:t>
        <a:bodyPr/>
        <a:lstStyle/>
        <a:p>
          <a:endParaRPr lang="pt-PT"/>
        </a:p>
      </dgm:t>
    </dgm:pt>
    <dgm:pt modelId="{D4B0F0DE-DDDB-4ED0-AEEC-B21D13329381}" type="sibTrans" cxnId="{EB8D2F7E-4CBD-45FA-B3FB-9DD09F946990}">
      <dgm:prSet/>
      <dgm:spPr/>
      <dgm:t>
        <a:bodyPr/>
        <a:lstStyle/>
        <a:p>
          <a:endParaRPr lang="pt-PT"/>
        </a:p>
      </dgm:t>
    </dgm:pt>
    <dgm:pt modelId="{9C9B8DC9-AB52-409E-9E72-2D121A66BD61}" type="pres">
      <dgm:prSet presAssocID="{5C4901F8-5957-438A-9820-39B1B5575D1B}" presName="compositeShape" presStyleCnt="0">
        <dgm:presLayoutVars>
          <dgm:chMax val="7"/>
          <dgm:dir/>
          <dgm:resizeHandles val="exact"/>
        </dgm:presLayoutVars>
      </dgm:prSet>
      <dgm:spPr/>
    </dgm:pt>
    <dgm:pt modelId="{87155206-5898-4198-851D-66251185E639}" type="pres">
      <dgm:prSet presAssocID="{82D3BC7D-F037-4621-875B-7298088883B2}" presName="circ1" presStyleLbl="vennNode1" presStyleIdx="0" presStyleCnt="3"/>
      <dgm:spPr/>
      <dgm:t>
        <a:bodyPr/>
        <a:lstStyle/>
        <a:p>
          <a:endParaRPr lang="pt-PT"/>
        </a:p>
      </dgm:t>
    </dgm:pt>
    <dgm:pt modelId="{47C0A223-BE87-40DB-8B93-0F7FCEB9E885}" type="pres">
      <dgm:prSet presAssocID="{82D3BC7D-F037-4621-875B-7298088883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D1B412-62D6-4EB1-A449-7743739B94EB}" type="pres">
      <dgm:prSet presAssocID="{2C41D22B-3667-450A-8FD8-F65C54515A36}" presName="circ2" presStyleLbl="vennNode1" presStyleIdx="1" presStyleCnt="3"/>
      <dgm:spPr/>
      <dgm:t>
        <a:bodyPr/>
        <a:lstStyle/>
        <a:p>
          <a:endParaRPr lang="pt-PT"/>
        </a:p>
      </dgm:t>
    </dgm:pt>
    <dgm:pt modelId="{AE9A665B-0C5D-4C2F-B9E8-58220B140C70}" type="pres">
      <dgm:prSet presAssocID="{2C41D22B-3667-450A-8FD8-F65C54515A3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78A1FD6-3078-41C1-9D8E-868E18ECC795}" type="pres">
      <dgm:prSet presAssocID="{73DAAC7A-DF34-4292-9381-7CCCA2B4976F}" presName="circ3" presStyleLbl="vennNode1" presStyleIdx="2" presStyleCnt="3"/>
      <dgm:spPr/>
      <dgm:t>
        <a:bodyPr/>
        <a:lstStyle/>
        <a:p>
          <a:endParaRPr lang="pt-PT"/>
        </a:p>
      </dgm:t>
    </dgm:pt>
    <dgm:pt modelId="{1A23C150-0088-4382-A78B-B8EB76E1EF1F}" type="pres">
      <dgm:prSet presAssocID="{73DAAC7A-DF34-4292-9381-7CCCA2B497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9F554A1-E5E2-4295-96C6-FBFFA70D2366}" type="presOf" srcId="{73DAAC7A-DF34-4292-9381-7CCCA2B4976F}" destId="{1A23C150-0088-4382-A78B-B8EB76E1EF1F}" srcOrd="1" destOrd="0" presId="urn:microsoft.com/office/officeart/2005/8/layout/venn1"/>
    <dgm:cxn modelId="{EB8D2F7E-4CBD-45FA-B3FB-9DD09F946990}" srcId="{5C4901F8-5957-438A-9820-39B1B5575D1B}" destId="{73DAAC7A-DF34-4292-9381-7CCCA2B4976F}" srcOrd="2" destOrd="0" parTransId="{B89121BB-6A3C-4DD9-9FC4-FA59384D6797}" sibTransId="{D4B0F0DE-DDDB-4ED0-AEEC-B21D13329381}"/>
    <dgm:cxn modelId="{AD55D066-5B89-459C-AF14-5F024A5AD69D}" srcId="{5C4901F8-5957-438A-9820-39B1B5575D1B}" destId="{2C41D22B-3667-450A-8FD8-F65C54515A36}" srcOrd="1" destOrd="0" parTransId="{FE66682D-F341-4198-893D-816AB12C2C6D}" sibTransId="{A08919A6-8FCC-4A2F-93B3-02FA6F757066}"/>
    <dgm:cxn modelId="{2FF96575-7B6B-4000-B1D9-C7C767293809}" type="presOf" srcId="{5C4901F8-5957-438A-9820-39B1B5575D1B}" destId="{9C9B8DC9-AB52-409E-9E72-2D121A66BD61}" srcOrd="0" destOrd="0" presId="urn:microsoft.com/office/officeart/2005/8/layout/venn1"/>
    <dgm:cxn modelId="{59C5FFCA-DDE2-4235-8AAD-EF9EFC469D9D}" type="presOf" srcId="{2C41D22B-3667-450A-8FD8-F65C54515A36}" destId="{2BD1B412-62D6-4EB1-A449-7743739B94EB}" srcOrd="0" destOrd="0" presId="urn:microsoft.com/office/officeart/2005/8/layout/venn1"/>
    <dgm:cxn modelId="{A916D24E-89DA-454B-AC0F-D8E0B8CBFE4F}" srcId="{5C4901F8-5957-438A-9820-39B1B5575D1B}" destId="{82D3BC7D-F037-4621-875B-7298088883B2}" srcOrd="0" destOrd="0" parTransId="{8256E6E8-910A-4A5A-9F7F-EF631CCD9768}" sibTransId="{81AFCD48-3DAD-4272-B3EF-9F7C83DEF409}"/>
    <dgm:cxn modelId="{F6133D6C-EAB1-4C7D-A966-E6EDE49A12AF}" type="presOf" srcId="{73DAAC7A-DF34-4292-9381-7CCCA2B4976F}" destId="{378A1FD6-3078-41C1-9D8E-868E18ECC795}" srcOrd="0" destOrd="0" presId="urn:microsoft.com/office/officeart/2005/8/layout/venn1"/>
    <dgm:cxn modelId="{30155DD6-0A12-4D6A-87EF-757EDDF3BFDF}" type="presOf" srcId="{82D3BC7D-F037-4621-875B-7298088883B2}" destId="{87155206-5898-4198-851D-66251185E639}" srcOrd="0" destOrd="0" presId="urn:microsoft.com/office/officeart/2005/8/layout/venn1"/>
    <dgm:cxn modelId="{FC6C66EA-C296-4AFF-8522-F4AC39149FC6}" type="presOf" srcId="{82D3BC7D-F037-4621-875B-7298088883B2}" destId="{47C0A223-BE87-40DB-8B93-0F7FCEB9E885}" srcOrd="1" destOrd="0" presId="urn:microsoft.com/office/officeart/2005/8/layout/venn1"/>
    <dgm:cxn modelId="{9FE9236B-EE2A-450F-B58A-E8508DB25BE1}" type="presOf" srcId="{2C41D22B-3667-450A-8FD8-F65C54515A36}" destId="{AE9A665B-0C5D-4C2F-B9E8-58220B140C70}" srcOrd="1" destOrd="0" presId="urn:microsoft.com/office/officeart/2005/8/layout/venn1"/>
    <dgm:cxn modelId="{8032D32A-90F5-4B9B-8D56-EE3315C98C9B}" type="presParOf" srcId="{9C9B8DC9-AB52-409E-9E72-2D121A66BD61}" destId="{87155206-5898-4198-851D-66251185E639}" srcOrd="0" destOrd="0" presId="urn:microsoft.com/office/officeart/2005/8/layout/venn1"/>
    <dgm:cxn modelId="{A5931BD8-138C-4CC9-8A9C-157A2CE728AE}" type="presParOf" srcId="{9C9B8DC9-AB52-409E-9E72-2D121A66BD61}" destId="{47C0A223-BE87-40DB-8B93-0F7FCEB9E885}" srcOrd="1" destOrd="0" presId="urn:microsoft.com/office/officeart/2005/8/layout/venn1"/>
    <dgm:cxn modelId="{D2D13D9D-918F-4C3D-86D8-8A739B31157E}" type="presParOf" srcId="{9C9B8DC9-AB52-409E-9E72-2D121A66BD61}" destId="{2BD1B412-62D6-4EB1-A449-7743739B94EB}" srcOrd="2" destOrd="0" presId="urn:microsoft.com/office/officeart/2005/8/layout/venn1"/>
    <dgm:cxn modelId="{0D0469EC-13AC-4CDA-BEC9-87CF513784ED}" type="presParOf" srcId="{9C9B8DC9-AB52-409E-9E72-2D121A66BD61}" destId="{AE9A665B-0C5D-4C2F-B9E8-58220B140C70}" srcOrd="3" destOrd="0" presId="urn:microsoft.com/office/officeart/2005/8/layout/venn1"/>
    <dgm:cxn modelId="{AD12A8D4-137E-4003-ABE6-2D4C889F7DF4}" type="presParOf" srcId="{9C9B8DC9-AB52-409E-9E72-2D121A66BD61}" destId="{378A1FD6-3078-41C1-9D8E-868E18ECC795}" srcOrd="4" destOrd="0" presId="urn:microsoft.com/office/officeart/2005/8/layout/venn1"/>
    <dgm:cxn modelId="{AAC9BED9-C6D5-4C65-B26A-B5C7B8C034A3}" type="presParOf" srcId="{9C9B8DC9-AB52-409E-9E72-2D121A66BD61}" destId="{1A23C150-0088-4382-A78B-B8EB76E1EF1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6D42-5398-49FD-A65C-B9A59E6FA856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460DD-80B2-4C9C-8452-94602A3BC3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503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893763" y="741363"/>
            <a:ext cx="4937125" cy="37020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 imagem contém a ligação eletrónica para o resumo do QRCCD, em português.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EEDD-4DC3-4F62-B6A9-379F2C6FC727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0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893763" y="741363"/>
            <a:ext cx="4937125" cy="37020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Eventualmente, referir o</a:t>
            </a:r>
            <a:r>
              <a:rPr lang="pt-PT" baseline="0" dirty="0" smtClean="0"/>
              <a:t> facto de </a:t>
            </a:r>
            <a:r>
              <a:rPr lang="pt-PT" baseline="0" smtClean="0"/>
              <a:t>estes descritores 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EEDD-4DC3-4F62-B6A9-379F2C6FC727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387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29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195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756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373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243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205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121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71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552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36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347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F175-26B2-44B0-AFBA-D64DB6F4A45B}" type="datetimeFigureOut">
              <a:rPr lang="pt-PT" smtClean="0"/>
              <a:t>17/07/2018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28D7-385C-4B96-9624-BF8FB95491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201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ge.mec.pt/compass-manual-de-educacao-para-os-direitos-humanos-com-joven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16806ccf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pt/imgres?imgurl=http://www.dge.mec.pt/sites/default/files/styles/slider_homepage_701x287/public/res.png?itok%3DIQlQAzI2&amp;imgrefurl=http://www.dge.mec.pt/noticias/educacao-saude/referencial-de-educacao-para-saude-prorrogacao-de-periodo-de-consulta&amp;docid=uibXWHAkjy2TdM&amp;tbnid=1pNLIkxlOWDptM:&amp;vet=10ahUKEwiOgeeEtrHXAhXk7oMKHbfqAukQMwhhKBowGg..i&amp;w=701&amp;h=287&amp;bih=839&amp;biw=1680&amp;q=DGE%20referenciais%20cidadania&amp;ved=0ahUKEwiOgeeEtrHXAhXk7oMKHbfqAukQMwhhKBowGg&amp;iact=mrc&amp;uact=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hyperlink" Target="http://www.google.pt/url?sa=i&amp;rct=j&amp;q=&amp;esrc=s&amp;frm=1&amp;source=images&amp;cd=&amp;cad=rja&amp;uact=8&amp;ved=0ahUKEwiix4iZtrHXAhUM9YMKHYe-BzcQjRwIBw&amp;url=http://www.dge.mec.pt/referencial-de-educacao-para-o-desenvolvimento-educacao-pre-escolar-ensino-basico-e-ensino&amp;psig=AOvVaw0F3eqDfNqlyDTOw_Ei7iVP&amp;ust=1510314486681534" TargetMode="External"/><Relationship Id="rId2" Type="http://schemas.openxmlformats.org/officeDocument/2006/relationships/hyperlink" Target="http://www.google.pt/url?sa=i&amp;rct=j&amp;q=&amp;esrc=s&amp;frm=1&amp;source=images&amp;cd=&amp;cad=rja&amp;uact=8&amp;ved=0ahUKEwjkkouKtrHXAhVK9YMKHV4hD1EQjRwIBw&amp;url=http://www.dge.mec.pt/dimensao-europeia-da-educacao&amp;psig=AOvVaw0F3eqDfNqlyDTOw_Ei7iVP&amp;ust=15103144866815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pt/url?sa=i&amp;rct=j&amp;q=&amp;esrc=s&amp;frm=1&amp;source=images&amp;cd=&amp;cad=rja&amp;uact=8&amp;ved=0ahUKEwjJl6XDtrHXAhWi64MKHQDMDcgQjRwIBw&amp;url=http://www.dge.mec.pt/noticias/educacao-para-cidadania/referencial-de-educacao-para-o-risco-rerisco&amp;psig=AOvVaw0F3eqDfNqlyDTOw_Ei7iVP&amp;ust=1510314486681534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://www.google.pt/url?sa=i&amp;rct=j&amp;q=&amp;esrc=s&amp;frm=1&amp;source=images&amp;cd=&amp;cad=rja&amp;uact=8&amp;ved=0ahUKEwiF3-rMtrHXAhUi54MKHcwVB-sQjRwIBw&amp;url=http://www.dge.mec.pt/referencial-de-educacao-financeira&amp;psig=AOvVaw0F3eqDfNqlyDTOw_Ei7iVP&amp;ust=1510314486681534" TargetMode="External"/><Relationship Id="rId4" Type="http://schemas.openxmlformats.org/officeDocument/2006/relationships/hyperlink" Target="http://www.google.pt/url?sa=i&amp;rct=j&amp;q=&amp;esrc=s&amp;frm=1&amp;source=images&amp;cd=&amp;cad=rja&amp;uact=8&amp;ved=0ahUKEwiT7Ma6trHXAhWh44MKHQPZAFUQjRwIBw&amp;url=http://www.dge.mec.pt/noticias/educacao-para-cidadania/referencial-de-educacao-rodoviaria-para-o-ensino-secundario-e&amp;psig=AOvVaw0F3eqDfNqlyDTOw_Ei7iVP&amp;ust=1510314486681534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3.weforum.org/docs/WEF_Future_of_Jobs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Avaliação </a:t>
            </a:r>
            <a:r>
              <a:rPr lang="pt-PT" sz="2800" b="1" dirty="0"/>
              <a:t>das aprendizagens dos alunos </a:t>
            </a:r>
            <a:r>
              <a:rPr lang="pt-PT" sz="2800" b="1" dirty="0" smtClean="0"/>
              <a:t/>
            </a:r>
            <a:br>
              <a:rPr lang="pt-PT" sz="2800" b="1" dirty="0" smtClean="0"/>
            </a:br>
            <a:r>
              <a:rPr lang="pt-PT" sz="2800" b="1" dirty="0" smtClean="0"/>
              <a:t>em </a:t>
            </a:r>
            <a:r>
              <a:rPr lang="pt-PT" sz="2800" b="1" i="1" dirty="0" smtClean="0"/>
              <a:t>Cidadania </a:t>
            </a:r>
            <a:r>
              <a:rPr lang="pt-PT" sz="2800" b="1" i="1" dirty="0"/>
              <a:t>e </a:t>
            </a:r>
            <a:r>
              <a:rPr lang="pt-PT" sz="2800" b="1" i="1" dirty="0" smtClean="0"/>
              <a:t>Desenvolvimento</a:t>
            </a:r>
            <a:endParaRPr lang="pt-PT" sz="2800" b="1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44008" y="47251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Lisboa, junho 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57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187624" y="1166843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i="1" dirty="0"/>
              <a:t>Cidadania e Desenvolvimento</a:t>
            </a:r>
            <a:endParaRPr lang="pt-PT" i="1" dirty="0"/>
          </a:p>
          <a:p>
            <a:r>
              <a:rPr lang="pt-PT" b="1" dirty="0"/>
              <a:t>Projeto:</a:t>
            </a:r>
            <a:endParaRPr lang="pt-PT" dirty="0"/>
          </a:p>
          <a:p>
            <a:r>
              <a:rPr lang="pt-PT" dirty="0"/>
              <a:t>Eu e o Outro</a:t>
            </a:r>
          </a:p>
          <a:p>
            <a:r>
              <a:rPr lang="pt-PT" b="1" dirty="0"/>
              <a:t>Domínios da ENEC a trabalhar:</a:t>
            </a:r>
            <a:endParaRPr lang="pt-PT" dirty="0"/>
          </a:p>
          <a:p>
            <a:r>
              <a:rPr lang="pt-PT" dirty="0"/>
              <a:t>Direitos Humanos;</a:t>
            </a:r>
          </a:p>
          <a:p>
            <a:r>
              <a:rPr lang="pt-PT" dirty="0"/>
              <a:t>Saúde.</a:t>
            </a:r>
          </a:p>
          <a:p>
            <a:r>
              <a:rPr lang="pt-PT" b="1" dirty="0"/>
              <a:t>Produto final:</a:t>
            </a:r>
            <a:endParaRPr lang="pt-PT" dirty="0"/>
          </a:p>
          <a:p>
            <a:r>
              <a:rPr lang="pt-PT" dirty="0"/>
              <a:t>Produção da </a:t>
            </a:r>
            <a:r>
              <a:rPr lang="pt-PT" dirty="0" smtClean="0"/>
              <a:t>1</a:t>
            </a:r>
            <a:r>
              <a:rPr lang="pt-PT" dirty="0"/>
              <a:t>ª</a:t>
            </a:r>
            <a:r>
              <a:rPr lang="pt-PT" dirty="0" smtClean="0"/>
              <a:t> </a:t>
            </a:r>
            <a:r>
              <a:rPr lang="pt-PT" dirty="0"/>
              <a:t>página de um jornal </a:t>
            </a:r>
            <a:endParaRPr lang="pt-PT" dirty="0" smtClean="0"/>
          </a:p>
          <a:p>
            <a:endParaRPr lang="pt-PT" dirty="0"/>
          </a:p>
          <a:p>
            <a:r>
              <a:rPr lang="pt-PT" dirty="0"/>
              <a:t>A fundamentação teórica e a atividade foram adaptadas do documento </a:t>
            </a:r>
            <a:r>
              <a:rPr lang="pt-PT" dirty="0" err="1"/>
              <a:t>Compass</a:t>
            </a:r>
            <a:r>
              <a:rPr lang="pt-PT" dirty="0"/>
              <a:t> - Manual para a Educação para os Direitos Humanos com jovens - Conselho da Europa, disponível na página da DGE, em </a:t>
            </a:r>
            <a:r>
              <a:rPr lang="pt-PT" u="sng" dirty="0">
                <a:hlinkClick r:id="rId2"/>
              </a:rPr>
              <a:t>http://www.dge.mec.pt/compass-manual-de-educacao-para-os-direitos-humanos-com-jovens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81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831826" y="1196752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Temas </a:t>
            </a:r>
            <a:endParaRPr lang="pt-PT" b="1" dirty="0" smtClean="0"/>
          </a:p>
          <a:p>
            <a:r>
              <a:rPr lang="pt-PT" dirty="0" smtClean="0"/>
              <a:t>• </a:t>
            </a:r>
            <a:r>
              <a:rPr lang="pt-PT" dirty="0"/>
              <a:t>Direitos </a:t>
            </a:r>
            <a:r>
              <a:rPr lang="pt-PT" dirty="0" smtClean="0"/>
              <a:t>Humanos /</a:t>
            </a:r>
            <a:r>
              <a:rPr lang="pt-PT" dirty="0"/>
              <a:t> </a:t>
            </a:r>
            <a:r>
              <a:rPr lang="pt-PT" dirty="0" smtClean="0"/>
              <a:t>Saúde / Ambiente/ Globalização / Média</a:t>
            </a:r>
          </a:p>
          <a:p>
            <a:endParaRPr lang="pt-PT" dirty="0"/>
          </a:p>
          <a:p>
            <a:r>
              <a:rPr lang="pt-PT" b="1" dirty="0"/>
              <a:t>Grupo </a:t>
            </a:r>
            <a:r>
              <a:rPr lang="pt-PT" dirty="0"/>
              <a:t>10-24 (pequenos grupos 4-8</a:t>
            </a:r>
            <a:r>
              <a:rPr lang="pt-PT" dirty="0" smtClean="0"/>
              <a:t>)</a:t>
            </a:r>
          </a:p>
          <a:p>
            <a:endParaRPr lang="pt-PT" dirty="0"/>
          </a:p>
          <a:p>
            <a:r>
              <a:rPr lang="pt-PT" b="1" dirty="0"/>
              <a:t>Tempo </a:t>
            </a:r>
            <a:r>
              <a:rPr lang="pt-PT" dirty="0"/>
              <a:t>180 </a:t>
            </a:r>
            <a:r>
              <a:rPr lang="pt-PT" dirty="0" smtClean="0"/>
              <a:t>minutos</a:t>
            </a:r>
          </a:p>
          <a:p>
            <a:endParaRPr lang="pt-PT" dirty="0"/>
          </a:p>
          <a:p>
            <a:r>
              <a:rPr lang="pt-PT" b="1" dirty="0" smtClean="0"/>
              <a:t>Resumo: </a:t>
            </a:r>
            <a:r>
              <a:rPr lang="pt-PT" dirty="0" smtClean="0"/>
              <a:t>simulação </a:t>
            </a:r>
            <a:r>
              <a:rPr lang="pt-PT" dirty="0"/>
              <a:t>do trabalho de um grupo de jornalistas que tem de preparar </a:t>
            </a:r>
            <a:r>
              <a:rPr lang="pt-PT"/>
              <a:t>a </a:t>
            </a:r>
            <a:r>
              <a:rPr lang="pt-PT" smtClean="0"/>
              <a:t>1ª </a:t>
            </a:r>
            <a:r>
              <a:rPr lang="pt-PT" dirty="0"/>
              <a:t>página do seu </a:t>
            </a:r>
            <a:r>
              <a:rPr lang="pt-PT" dirty="0" smtClean="0"/>
              <a:t>jornal. </a:t>
            </a:r>
          </a:p>
          <a:p>
            <a:endParaRPr lang="pt-PT" dirty="0" smtClean="0"/>
          </a:p>
          <a:p>
            <a:r>
              <a:rPr lang="pt-PT" dirty="0" smtClean="0"/>
              <a:t>Os </a:t>
            </a:r>
            <a:r>
              <a:rPr lang="pt-PT" dirty="0"/>
              <a:t>participantes devem trabalhar em pequenos grupos enquanto exploram questões:</a:t>
            </a:r>
          </a:p>
          <a:p>
            <a:pPr lvl="0"/>
            <a:r>
              <a:rPr lang="pt-PT" dirty="0"/>
              <a:t>No âmbito dos conteúdos curriculares;</a:t>
            </a:r>
          </a:p>
          <a:p>
            <a:r>
              <a:rPr lang="pt-PT" dirty="0"/>
              <a:t>• Ideias preconcebidas, estereótipos e objetividade nos media;</a:t>
            </a:r>
          </a:p>
          <a:p>
            <a:r>
              <a:rPr lang="pt-PT" dirty="0"/>
              <a:t>• Imagens e o papel dos media </a:t>
            </a:r>
            <a:r>
              <a:rPr lang="pt-PT" dirty="0" smtClean="0"/>
              <a:t>nas questões </a:t>
            </a:r>
            <a:r>
              <a:rPr lang="pt-PT" dirty="0"/>
              <a:t>de Direitos Humanos.</a:t>
            </a:r>
          </a:p>
        </p:txBody>
      </p:sp>
    </p:spTree>
    <p:extLst>
      <p:ext uri="{BB962C8B-B14F-4D97-AF65-F5344CB8AC3E}">
        <p14:creationId xmlns:p14="http://schemas.microsoft.com/office/powerpoint/2010/main" val="35245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971600" y="980728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Direitos </a:t>
            </a:r>
            <a:endParaRPr lang="pt-PT" dirty="0"/>
          </a:p>
          <a:p>
            <a:r>
              <a:rPr lang="pt-PT" dirty="0"/>
              <a:t>• Direito à liberdade de pensamento, de opinião e de expressão</a:t>
            </a:r>
          </a:p>
          <a:p>
            <a:r>
              <a:rPr lang="pt-PT" b="1" dirty="0"/>
              <a:t>Outros relacionados</a:t>
            </a:r>
            <a:endParaRPr lang="pt-PT" dirty="0"/>
          </a:p>
          <a:p>
            <a:r>
              <a:rPr lang="pt-PT" dirty="0"/>
              <a:t>• Direito à vida privada, à família, à habitação e à correspondência</a:t>
            </a:r>
          </a:p>
          <a:p>
            <a:r>
              <a:rPr lang="pt-PT" dirty="0"/>
              <a:t>• Direito a participar na vida cultural da comunidade</a:t>
            </a:r>
          </a:p>
          <a:p>
            <a:r>
              <a:rPr lang="pt-PT" b="1" dirty="0"/>
              <a:t> </a:t>
            </a:r>
            <a:endParaRPr lang="pt-PT" dirty="0"/>
          </a:p>
          <a:p>
            <a:r>
              <a:rPr lang="pt-PT" b="1" dirty="0"/>
              <a:t>Objetivos </a:t>
            </a:r>
            <a:endParaRPr lang="pt-PT" dirty="0"/>
          </a:p>
          <a:p>
            <a:r>
              <a:rPr lang="pt-PT" dirty="0"/>
              <a:t>• Refletir sobre o trabalho dos media e a sua abordagem aos problemas de Direitos Humanos, a partir de conteúdos curriculares</a:t>
            </a:r>
          </a:p>
          <a:p>
            <a:r>
              <a:rPr lang="pt-PT" dirty="0"/>
              <a:t>• Desenvolver capacidades de comunicação e cooperação</a:t>
            </a:r>
          </a:p>
          <a:p>
            <a:r>
              <a:rPr lang="pt-PT" dirty="0"/>
              <a:t>• Fomentar a responsabilidade e compromisso para a mudança </a:t>
            </a:r>
            <a:r>
              <a:rPr lang="pt-PT" dirty="0" smtClean="0"/>
              <a:t>social</a:t>
            </a:r>
            <a:endParaRPr lang="pt-PT" dirty="0"/>
          </a:p>
          <a:p>
            <a:r>
              <a:rPr lang="pt-PT" b="1" dirty="0"/>
              <a:t>Preparação </a:t>
            </a:r>
            <a:endParaRPr lang="pt-PT" dirty="0"/>
          </a:p>
          <a:p>
            <a:r>
              <a:rPr lang="pt-PT" dirty="0"/>
              <a:t>• Em cada uma das disciplinas, definem-se os conteúdos a trabalhar;</a:t>
            </a:r>
          </a:p>
          <a:p>
            <a:pPr lvl="0"/>
            <a:r>
              <a:rPr lang="pt-PT" dirty="0"/>
              <a:t>Os alunos desenvolvem o seu trabalho de acordo com as estratégias acordadas com o professor (pesquisa, leitura para informação e estudo, debate…);</a:t>
            </a:r>
          </a:p>
          <a:p>
            <a:pPr lvl="0"/>
            <a:r>
              <a:rPr lang="pt-PT" dirty="0"/>
              <a:t>Produzem texto /imagem/vídeo para integrar o </a:t>
            </a:r>
            <a:r>
              <a:rPr lang="pt-PT" dirty="0" smtClean="0"/>
              <a:t>jornal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08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/>
          </a:bodyPr>
          <a:lstStyle/>
          <a:p>
            <a:r>
              <a:rPr lang="pt-PT" sz="2400" b="1" dirty="0" smtClean="0"/>
              <a:t>Mapeamento das AE: Português </a:t>
            </a:r>
            <a:endParaRPr lang="pt-PT" sz="24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44010"/>
              </p:ext>
            </p:extLst>
          </p:nvPr>
        </p:nvGraphicFramePr>
        <p:xfrm>
          <a:off x="899592" y="1124744"/>
          <a:ext cx="6840760" cy="4914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2016224"/>
                <a:gridCol w="2016224"/>
              </a:tblGrid>
              <a:tr h="333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Conhecimentos, capacidades e </a:t>
                      </a:r>
                      <a:r>
                        <a:rPr lang="pt-PT" sz="1200" dirty="0" smtClean="0">
                          <a:effectLst/>
                        </a:rPr>
                        <a:t>atitudes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Ações estratégicas de ensino orientadas para o </a:t>
                      </a:r>
                      <a:r>
                        <a:rPr lang="pt-PT" sz="1200" dirty="0" smtClean="0">
                          <a:effectLst/>
                        </a:rPr>
                        <a:t>perfil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Cidadania </a:t>
                      </a:r>
                      <a:endParaRPr lang="pt-PT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</a:rPr>
                        <a:t>e Desenvolvimento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336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Educação literária – Gil Vicente e Os Lusíadas – reconhecer valores culturais, éticos e estéticos manifestados nos textos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Expressar oralmente ou por escrito pontos de vista fundamentados suscitados pela leitura de textos e autores diferentes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Oralidade- Planificar intervenções orais sobre temas selecionados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Exprimir, com fundamentação, pontos de vista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Escrita – planificar a escrita de textos de diferentes géneros e finalidades;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escrever textos de diferentes géneros e finalidades;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Editar os textos escritos em diferentes suportes, após revisão individual ou de grupo.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 </a:t>
                      </a:r>
                      <a:endParaRPr lang="pt-P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Leitura analítica e crítica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Pesquisa histórica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Produção de textos e discursos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Planificação coletiva de textos;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escrita para apropriação de técnicas e modelos;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Revisão 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Atividade: Debate sobre a condição humana e a sua evolução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Produção escrita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7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40049"/>
              </p:ext>
            </p:extLst>
          </p:nvPr>
        </p:nvGraphicFramePr>
        <p:xfrm>
          <a:off x="1259632" y="1367959"/>
          <a:ext cx="6054197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632"/>
                <a:gridCol w="1961365"/>
                <a:gridCol w="19572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Conhecimentos, capacidades e atitudes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Ações estratégicas de ensino orientadas para o perfil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Cidadania e </a:t>
                      </a:r>
                      <a:r>
                        <a:rPr lang="pt-PT" sz="1400" dirty="0" smtClean="0">
                          <a:effectLst/>
                        </a:rPr>
                        <a:t>Desenvolvimento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Áreas Temáticas situacionais – Os média e a comunicação global: a comunicação e a ética;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- Os jovens na Era Global: os jovens de hoje e do futuro;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- Produção escrita planificar e elaborar uma atividade de acordo com o tipo e função do texto, integrando a sua experiência e mobilizando saberes de outras disciplinas.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- Competência intercultural – relacionar a sua cultura de origem com outras culturas, demonstrando capacidade de questionar atitudes estereotipadas perante outros povos sociedades e culturas.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Atividade: Desenvolver um portefólio de recolha de potenciais ameaças e soluções para a utilização segura da internet e proteção da individualidade.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- Produção escrita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ângulo 6"/>
          <p:cNvSpPr/>
          <p:nvPr/>
        </p:nvSpPr>
        <p:spPr>
          <a:xfrm>
            <a:off x="3426351" y="865113"/>
            <a:ext cx="37326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2400" b="1" dirty="0"/>
              <a:t>Mapeamento das </a:t>
            </a:r>
            <a:r>
              <a:rPr lang="pt-PT" sz="2400" b="1" dirty="0" smtClean="0"/>
              <a:t>AE: </a:t>
            </a:r>
            <a:r>
              <a:rPr lang="pt-PT" altLang="pt-PT" sz="2400" b="1" dirty="0" smtClean="0">
                <a:ea typeface="Calibri" pitchFamily="34" charset="0"/>
                <a:cs typeface="Times New Roman" pitchFamily="18" charset="0"/>
              </a:rPr>
              <a:t>Inglês</a:t>
            </a:r>
            <a:endParaRPr lang="pt-PT" altLang="pt-PT" sz="2400" dirty="0">
              <a:cs typeface="Arial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51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PT" sz="3100" b="1" dirty="0"/>
              <a:t>Avaliação:</a:t>
            </a:r>
            <a:r>
              <a:rPr lang="pt-PT" dirty="0"/>
              <a:t/>
            </a:r>
            <a:br>
              <a:rPr lang="pt-PT" dirty="0"/>
            </a:br>
            <a:r>
              <a:rPr lang="pt-PT" sz="2700" b="1" dirty="0"/>
              <a:t>Exemplos de Descritores de observação do processo</a:t>
            </a:r>
            <a:r>
              <a:rPr lang="pt-PT" sz="2700" dirty="0" smtClean="0"/>
              <a:t>: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1259632" y="1628800"/>
            <a:ext cx="67687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Os </a:t>
            </a:r>
            <a:r>
              <a:rPr lang="pt-PT" dirty="0"/>
              <a:t>descritores devem ser selecionados de acordo com as metodologias de cada disciplina e marcados com S (Sim) e N (Não). Posteriormente pode atribuir-se uma classificação de 0-4, em que 0 é não observado e 4 desempenho relevante</a:t>
            </a:r>
            <a:r>
              <a:rPr lang="pt-PT" dirty="0" smtClean="0"/>
              <a:t>.</a:t>
            </a:r>
          </a:p>
          <a:p>
            <a:r>
              <a:rPr lang="pt-PT" dirty="0" smtClean="0"/>
              <a:t> </a:t>
            </a:r>
            <a:endParaRPr lang="pt-PT" dirty="0"/>
          </a:p>
          <a:p>
            <a:r>
              <a:rPr lang="pt-PT" sz="2800" b="1" dirty="0"/>
              <a:t>Conhecimento: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Expressa a opinião de que todos os seres humanos devem ser considerados como iguais em dignidade inerente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Sustenta que todos devem reconhecer as liberdades fundamentais inerentes a todos os seres humanos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Defende a ideia que os direitos humanos são necessários para permitir a todos os seres humanos viver em dignidade</a:t>
            </a:r>
          </a:p>
        </p:txBody>
      </p:sp>
    </p:spTree>
    <p:extLst>
      <p:ext uri="{BB962C8B-B14F-4D97-AF65-F5344CB8AC3E}">
        <p14:creationId xmlns:p14="http://schemas.microsoft.com/office/powerpoint/2010/main" val="13863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PT" sz="2700" b="1" dirty="0" smtClean="0"/>
              <a:t/>
            </a:r>
            <a:br>
              <a:rPr lang="pt-PT" sz="2700" b="1" dirty="0" smtClean="0"/>
            </a:br>
            <a:r>
              <a:rPr lang="pt-PT" sz="2700" b="1" dirty="0" smtClean="0"/>
              <a:t/>
            </a:r>
            <a:br>
              <a:rPr lang="pt-PT" sz="2700" b="1" dirty="0" smtClean="0"/>
            </a:br>
            <a:r>
              <a:rPr lang="pt-PT" sz="3100" b="1" dirty="0" smtClean="0"/>
              <a:t>Espírito </a:t>
            </a:r>
            <a:r>
              <a:rPr lang="pt-PT" sz="3100" b="1" dirty="0"/>
              <a:t>cívico 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971600" y="1305342"/>
            <a:ext cx="698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Mostra-se </a:t>
            </a:r>
            <a:r>
              <a:rPr lang="pt-PT" sz="2000" dirty="0"/>
              <a:t>pronto a cooperar e trabalhar com as outras pessoas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Mostra-se pronto a contribuir para melhorar a situação de outras pessoas na comunidade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Colabora com outras pessoas para defender causas comuns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Mostra o seu empenhamento em defender e salvaguardar os direitos humanos das outras pessoas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Mostra-se disposto a participar nas tomadas de decisão coletivas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/>
              <a:t>Respeita as obrigações e responsabilidades relativas à cidadania ativa, seja a nível local, nacional ou global</a:t>
            </a:r>
          </a:p>
        </p:txBody>
      </p:sp>
    </p:spTree>
    <p:extLst>
      <p:ext uri="{BB962C8B-B14F-4D97-AF65-F5344CB8AC3E}">
        <p14:creationId xmlns:p14="http://schemas.microsoft.com/office/powerpoint/2010/main" val="361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sz="3100" b="1" dirty="0" smtClean="0"/>
              <a:t>Atitudes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971600" y="1166843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Apresenta atitudes respeitosas para com as convicções, práticas e modos de vida adotados por outras pessoas, a não ser que estes violem os direitos humanos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Dá espaço aos outros para se expressarem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Mostra respeito por opiniões ou ideias diferentes, a não ser que violem os direitos humanos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Trata todas as pessoas com respeito, independentemente da sua origem cultural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Mostra respeito pelas diferenças religiosas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Mostra respeito pelas diferenças de género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Manifesta a disponibilidade para ter em conta informação contraditória ou incompleta, sem a rejeitar automaticamente nem precipitar-se a tirar conclusões prematuras</a:t>
            </a:r>
          </a:p>
        </p:txBody>
      </p:sp>
    </p:spTree>
    <p:extLst>
      <p:ext uri="{BB962C8B-B14F-4D97-AF65-F5344CB8AC3E}">
        <p14:creationId xmlns:p14="http://schemas.microsoft.com/office/powerpoint/2010/main" val="21058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PT" sz="2700" b="1" dirty="0" smtClean="0"/>
              <a:t/>
            </a:r>
            <a:br>
              <a:rPr lang="pt-PT" sz="2700" b="1" dirty="0" smtClean="0"/>
            </a:br>
            <a:r>
              <a:rPr lang="pt-PT" sz="2700" b="1" dirty="0" smtClean="0"/>
              <a:t/>
            </a:r>
            <a:br>
              <a:rPr lang="pt-PT" sz="2700" b="1" dirty="0" smtClean="0"/>
            </a:br>
            <a:r>
              <a:rPr lang="pt-PT" sz="2700" b="1" dirty="0" smtClean="0"/>
              <a:t/>
            </a:r>
            <a:br>
              <a:rPr lang="pt-PT" sz="2700" b="1" dirty="0" smtClean="0"/>
            </a:br>
            <a:r>
              <a:rPr lang="pt-PT" sz="2700" b="1" dirty="0"/>
              <a:t/>
            </a:r>
            <a:br>
              <a:rPr lang="pt-PT" sz="2700" b="1" dirty="0"/>
            </a:br>
            <a:r>
              <a:rPr lang="pt-PT" sz="2700" b="1" dirty="0" smtClean="0"/>
              <a:t/>
            </a:r>
            <a:br>
              <a:rPr lang="pt-PT" sz="2700" b="1" dirty="0" smtClean="0"/>
            </a:br>
            <a:r>
              <a:rPr lang="pt-PT" sz="2700" b="1" dirty="0" smtClean="0"/>
              <a:t>Conhecimento </a:t>
            </a:r>
            <a:r>
              <a:rPr lang="pt-PT" sz="2700" b="1" dirty="0"/>
              <a:t>e compreensão crítica do </a:t>
            </a:r>
            <a:r>
              <a:rPr lang="pt-PT" sz="2700" b="1" dirty="0" smtClean="0"/>
              <a:t>mundo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1403648" y="2136339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Consegue explicar os perigos de generalizar comportamentos individuais, atribuindo-os a toda uma cultura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Consegue refletir criticamente sobre como a sua visão pessoal do mundo é apenas uma de muitas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Consegue refletir criticamente sobre as crenças, valores, práticas e experiências dos seguidores das religiões</a:t>
            </a:r>
          </a:p>
        </p:txBody>
      </p:sp>
    </p:spTree>
    <p:extLst>
      <p:ext uri="{BB962C8B-B14F-4D97-AF65-F5344CB8AC3E}">
        <p14:creationId xmlns:p14="http://schemas.microsoft.com/office/powerpoint/2010/main" val="42644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23528" y="1124744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b="1" dirty="0"/>
              <a:t>Responsabilidade</a:t>
            </a:r>
            <a:endParaRPr lang="pt-P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Apresenta o trabalho solicitado dentro do prazo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Quando lhe entregam uma tarefa, cumpre-a fielmente, mesmo que surjam outras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Executa os seus deveres da forma mais perfeita que lhe é possível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Demonstra que assume a responsabilidade pelos seus erros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432176" y="342900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000" b="1" dirty="0"/>
              <a:t>Cooperação </a:t>
            </a:r>
            <a:r>
              <a:rPr lang="pt-PT" b="1" dirty="0"/>
              <a:t> </a:t>
            </a:r>
            <a:endParaRPr lang="pt-P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Trabalha para formar consenso e alcançar as metas de grupo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Consegue ajudar alguém novo a tornar-se parte do grupo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Ao trabalhar como membro de um grupo, encoraja os membros do grupo a expressar os seus pontos de vista e opiniões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/>
              <a:t>Trabalha bem com outras pessoas</a:t>
            </a:r>
          </a:p>
        </p:txBody>
      </p:sp>
    </p:spTree>
    <p:extLst>
      <p:ext uri="{BB962C8B-B14F-4D97-AF65-F5344CB8AC3E}">
        <p14:creationId xmlns:p14="http://schemas.microsoft.com/office/powerpoint/2010/main" val="13840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26876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O que se avalia</a:t>
            </a:r>
            <a:endParaRPr lang="pt-PT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88024" y="5229200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Metacognição </a:t>
            </a:r>
          </a:p>
          <a:p>
            <a:pPr algn="ctr"/>
            <a:r>
              <a:rPr lang="pt-PT" sz="1200" dirty="0" smtClean="0"/>
              <a:t>“como refletimos e aprendemos”</a:t>
            </a:r>
          </a:p>
          <a:p>
            <a:pPr algn="ctr"/>
            <a:r>
              <a:rPr lang="pt-PT" sz="1200" dirty="0" smtClean="0"/>
              <a:t>OCDE - 2016</a:t>
            </a:r>
            <a:endParaRPr lang="pt-PT" sz="1200" dirty="0"/>
          </a:p>
        </p:txBody>
      </p:sp>
      <p:sp>
        <p:nvSpPr>
          <p:cNvPr id="8" name="Rectângulo 7"/>
          <p:cNvSpPr/>
          <p:nvPr/>
        </p:nvSpPr>
        <p:spPr>
          <a:xfrm>
            <a:off x="251520" y="3967981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/>
              <a:t>Transversalidade</a:t>
            </a:r>
          </a:p>
          <a:p>
            <a:pPr marL="800100" lvl="1" indent="-342900" algn="just">
              <a:buFont typeface="Calibri" panose="020F0502020204030204" pitchFamily="34" charset="0"/>
              <a:buChar char="‐"/>
            </a:pPr>
            <a:r>
              <a:rPr lang="pt-PT" sz="2400" dirty="0" smtClean="0"/>
              <a:t>LP</a:t>
            </a:r>
          </a:p>
          <a:p>
            <a:pPr marL="800100" lvl="1" indent="-342900" algn="just">
              <a:buFont typeface="Calibri" panose="020F0502020204030204" pitchFamily="34" charset="0"/>
              <a:buChar char="‐"/>
            </a:pPr>
            <a:r>
              <a:rPr lang="pt-PT" sz="2400" dirty="0" smtClean="0"/>
              <a:t>TIC</a:t>
            </a:r>
          </a:p>
          <a:p>
            <a:pPr marL="800100" lvl="1" indent="-342900" algn="just">
              <a:buFont typeface="Calibri" panose="020F0502020204030204" pitchFamily="34" charset="0"/>
              <a:buChar char="‐"/>
            </a:pPr>
            <a:r>
              <a:rPr lang="pt-PT" sz="2400" dirty="0" smtClean="0"/>
              <a:t>Ed. Cidadania</a:t>
            </a:r>
            <a:endParaRPr lang="pt-PT" sz="2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5317046"/>
              </p:ext>
            </p:extLst>
          </p:nvPr>
        </p:nvGraphicFramePr>
        <p:xfrm>
          <a:off x="2843808" y="908720"/>
          <a:ext cx="6660232" cy="437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563888" y="908720"/>
            <a:ext cx="5284358" cy="50562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580112" y="2996952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/>
              <a:t>Educação Sec. XXI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043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PT" sz="2400" b="1" dirty="0" smtClean="0"/>
              <a:t/>
            </a:r>
            <a:br>
              <a:rPr lang="pt-PT" sz="2400" b="1" dirty="0" smtClean="0"/>
            </a:br>
            <a:r>
              <a:rPr lang="pt-PT" sz="2400" b="1" dirty="0"/>
              <a:t/>
            </a:r>
            <a:br>
              <a:rPr lang="pt-PT" sz="2400" b="1" dirty="0"/>
            </a:br>
            <a:r>
              <a:rPr lang="pt-PT" sz="2400" b="1" dirty="0" smtClean="0"/>
              <a:t/>
            </a:r>
            <a:br>
              <a:rPr lang="pt-PT" sz="2400" b="1" dirty="0" smtClean="0"/>
            </a:br>
            <a:r>
              <a:rPr lang="pt-PT" sz="2400" b="1" dirty="0"/>
              <a:t/>
            </a:r>
            <a:br>
              <a:rPr lang="pt-PT" sz="2400" b="1" dirty="0"/>
            </a:br>
            <a:r>
              <a:rPr lang="pt-PT" sz="2700" b="1" dirty="0" smtClean="0"/>
              <a:t>Descritores </a:t>
            </a:r>
            <a:r>
              <a:rPr lang="pt-PT" sz="2700" b="1" dirty="0"/>
              <a:t>de observação do produto:</a:t>
            </a:r>
            <a:endParaRPr lang="pt-PT" sz="2700" dirty="0"/>
          </a:p>
        </p:txBody>
      </p:sp>
      <p:sp>
        <p:nvSpPr>
          <p:cNvPr id="8" name="Rectângulo 7"/>
          <p:cNvSpPr/>
          <p:nvPr/>
        </p:nvSpPr>
        <p:spPr>
          <a:xfrm>
            <a:off x="2286000" y="1988840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Correção dos aspetos gráficos;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Qualidade da apresentação da </a:t>
            </a:r>
            <a:r>
              <a:rPr lang="pt-PT" dirty="0" smtClean="0"/>
              <a:t>1</a:t>
            </a:r>
            <a:r>
              <a:rPr lang="pt-PT" dirty="0"/>
              <a:t>ª</a:t>
            </a:r>
            <a:r>
              <a:rPr lang="pt-PT" dirty="0" smtClean="0"/>
              <a:t> </a:t>
            </a:r>
            <a:r>
              <a:rPr lang="pt-PT" dirty="0"/>
              <a:t>página;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Correção textual;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Adequação e pertinência dos temas;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Correção científica dos artigos/notícias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Comunicar ciência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74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"/>
          <p:cNvSpPr txBox="1"/>
          <p:nvPr/>
        </p:nvSpPr>
        <p:spPr>
          <a:xfrm>
            <a:off x="805648" y="221313"/>
            <a:ext cx="6799328" cy="81047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871538" fontAlgn="base">
              <a:lnSpc>
                <a:spcPts val="2800"/>
              </a:lnSpc>
              <a:spcBef>
                <a:spcPct val="0"/>
              </a:spcBef>
              <a:defRPr/>
            </a:pPr>
            <a:r>
              <a:rPr lang="pt-PT" sz="3200" b="1" kern="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pt-PT" sz="2400" b="1" kern="0" dirty="0" smtClean="0">
                <a:solidFill>
                  <a:schemeClr val="bg1"/>
                </a:solidFill>
              </a:rPr>
              <a:t>Quadro de Referência de Competências </a:t>
            </a:r>
          </a:p>
          <a:p>
            <a:pPr algn="ctr" defTabSz="871538" fontAlgn="base">
              <a:lnSpc>
                <a:spcPts val="2800"/>
              </a:lnSpc>
              <a:spcBef>
                <a:spcPct val="0"/>
              </a:spcBef>
              <a:defRPr/>
            </a:pPr>
            <a:r>
              <a:rPr lang="pt-PT" sz="2400" b="1" kern="0" dirty="0" smtClean="0">
                <a:solidFill>
                  <a:schemeClr val="bg1"/>
                </a:solidFill>
              </a:rPr>
              <a:t>para uma Cultura da </a:t>
            </a:r>
            <a:r>
              <a:rPr lang="pt-PT" sz="2400" b="1" kern="0" dirty="0">
                <a:solidFill>
                  <a:schemeClr val="bg1"/>
                </a:solidFill>
              </a:rPr>
              <a:t>Democracia (QRCCD</a:t>
            </a:r>
            <a:r>
              <a:rPr lang="pt-PT" sz="2400" b="1" kern="0" dirty="0" smtClean="0">
                <a:solidFill>
                  <a:schemeClr val="bg1"/>
                </a:solidFill>
              </a:rPr>
              <a:t>)</a:t>
            </a:r>
            <a:endParaRPr lang="pt-PT" sz="2400" b="1" kern="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76" y="1413973"/>
            <a:ext cx="6048672" cy="454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2658"/>
            <a:ext cx="7433830" cy="551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Image result for DGE referenciais cidadani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2" y="1653430"/>
            <a:ext cx="906108" cy="181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Image result for DGE referenciais cidadania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86" y="2111042"/>
            <a:ext cx="2202221" cy="89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DGE referenciais cidadania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97" y="3706427"/>
            <a:ext cx="3163058" cy="134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Image result for DGE referenciais cidadania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69" y="1787664"/>
            <a:ext cx="2256473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Image result for DGE referenciais cidadania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07" y="3377243"/>
            <a:ext cx="120396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Image result for DGE referenciais cidadania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2" y="3867434"/>
            <a:ext cx="1400013" cy="23733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9267" y="90312"/>
            <a:ext cx="8991600" cy="91485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PT" sz="2800" b="1" cap="small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PT" sz="2800" b="1" cap="small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PT" sz="2800" b="1" cap="small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PT" sz="2800" b="1" cap="small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PT" sz="3100" b="1" cap="small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Estratégia </a:t>
            </a:r>
            <a:r>
              <a:rPr lang="pt-PT" sz="3100" b="1" cap="small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Nacional de Educação para a Cidadania</a:t>
            </a:r>
            <a:r>
              <a:rPr lang="pt-PT" sz="2800" b="1" cap="small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PT" sz="2800" b="1" cap="small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19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26876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Como se avalia</a:t>
            </a:r>
            <a:endParaRPr lang="pt-PT" sz="3200" b="1" dirty="0"/>
          </a:p>
        </p:txBody>
      </p:sp>
      <p:sp>
        <p:nvSpPr>
          <p:cNvPr id="8" name="Retângulo 7"/>
          <p:cNvSpPr/>
          <p:nvPr/>
        </p:nvSpPr>
        <p:spPr>
          <a:xfrm>
            <a:off x="1207570" y="2060848"/>
            <a:ext cx="2068286" cy="2734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Modalidades de avaliação</a:t>
            </a:r>
            <a:r>
              <a:rPr lang="pt-PT" dirty="0" smtClean="0"/>
              <a:t>:</a:t>
            </a:r>
          </a:p>
          <a:p>
            <a:endParaRPr lang="pt-PT" sz="800" dirty="0"/>
          </a:p>
          <a:p>
            <a:pPr marL="342900" indent="-257175">
              <a:buFontTx/>
              <a:buChar char="-"/>
            </a:pPr>
            <a:r>
              <a:rPr lang="pt-PT" dirty="0"/>
              <a:t>Diagnóstica</a:t>
            </a:r>
          </a:p>
          <a:p>
            <a:pPr marL="342900" indent="-257175">
              <a:buFontTx/>
              <a:buChar char="-"/>
            </a:pPr>
            <a:r>
              <a:rPr lang="pt-PT" dirty="0"/>
              <a:t>Formativa </a:t>
            </a:r>
          </a:p>
          <a:p>
            <a:pPr marL="342900" indent="-257175">
              <a:buFontTx/>
              <a:buChar char="-"/>
            </a:pPr>
            <a:r>
              <a:rPr lang="pt-PT" dirty="0" smtClean="0"/>
              <a:t> </a:t>
            </a:r>
            <a:r>
              <a:rPr lang="pt-PT" dirty="0"/>
              <a:t>sumativa</a:t>
            </a:r>
          </a:p>
          <a:p>
            <a:pPr algn="ctr"/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9" name="Retângulo 7"/>
          <p:cNvSpPr/>
          <p:nvPr/>
        </p:nvSpPr>
        <p:spPr>
          <a:xfrm>
            <a:off x="3439818" y="2060848"/>
            <a:ext cx="2068286" cy="2734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pt-PT" dirty="0" smtClean="0"/>
          </a:p>
          <a:p>
            <a:r>
              <a:rPr lang="pt-PT" dirty="0" smtClean="0">
                <a:solidFill>
                  <a:prstClr val="black"/>
                </a:solidFill>
              </a:rPr>
              <a:t>Diversidade </a:t>
            </a:r>
            <a:r>
              <a:rPr lang="pt-PT" dirty="0">
                <a:solidFill>
                  <a:prstClr val="black"/>
                </a:solidFill>
              </a:rPr>
              <a:t>das </a:t>
            </a:r>
            <a:r>
              <a:rPr lang="pt-PT" dirty="0" smtClean="0">
                <a:solidFill>
                  <a:prstClr val="black"/>
                </a:solidFill>
              </a:rPr>
              <a:t>formas e fontes </a:t>
            </a:r>
            <a:r>
              <a:rPr lang="pt-PT" dirty="0">
                <a:solidFill>
                  <a:prstClr val="black"/>
                </a:solidFill>
              </a:rPr>
              <a:t>de recolha </a:t>
            </a:r>
            <a:r>
              <a:rPr lang="pt-PT" dirty="0" smtClean="0">
                <a:solidFill>
                  <a:prstClr val="black"/>
                </a:solidFill>
              </a:rPr>
              <a:t> e de registo de informação</a:t>
            </a:r>
          </a:p>
          <a:p>
            <a:pPr marL="285750" indent="-285750">
              <a:buFontTx/>
              <a:buChar char="-"/>
            </a:pPr>
            <a:endParaRPr lang="pt-PT" dirty="0">
              <a:solidFill>
                <a:prstClr val="black"/>
              </a:solidFill>
            </a:endParaRPr>
          </a:p>
          <a:p>
            <a:r>
              <a:rPr lang="pt-PT" dirty="0" smtClean="0"/>
              <a:t>Técnicas </a:t>
            </a:r>
            <a:r>
              <a:rPr lang="pt-PT" dirty="0"/>
              <a:t>e Instrumentos diversificados adequados</a:t>
            </a:r>
          </a:p>
          <a:p>
            <a:pPr marL="285750" indent="-285750" algn="just">
              <a:buFontTx/>
              <a:buChar char="-"/>
            </a:pP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Retângulo 7"/>
          <p:cNvSpPr/>
          <p:nvPr/>
        </p:nvSpPr>
        <p:spPr>
          <a:xfrm>
            <a:off x="5672066" y="2060848"/>
            <a:ext cx="2068286" cy="2734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smtClean="0"/>
              <a:t>O que valorizo?</a:t>
            </a:r>
          </a:p>
          <a:p>
            <a:endParaRPr lang="pt-PT" dirty="0" smtClean="0"/>
          </a:p>
          <a:p>
            <a:r>
              <a:rPr lang="pt-PT" dirty="0" smtClean="0"/>
              <a:t>Como pondero</a:t>
            </a:r>
            <a:r>
              <a:rPr lang="pt-PT" dirty="0" smtClean="0"/>
              <a:t>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12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3548628"/>
            <a:ext cx="279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Para que se avalia</a:t>
            </a:r>
            <a:endParaRPr lang="pt-PT" sz="2400" b="1" dirty="0"/>
          </a:p>
        </p:txBody>
      </p:sp>
      <p:sp>
        <p:nvSpPr>
          <p:cNvPr id="3" name="Rectângulo 2"/>
          <p:cNvSpPr/>
          <p:nvPr/>
        </p:nvSpPr>
        <p:spPr>
          <a:xfrm>
            <a:off x="1331640" y="413340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/>
              <a:t>(</a:t>
            </a:r>
            <a:r>
              <a:rPr lang="pt-PT" dirty="0" err="1"/>
              <a:t>R</a:t>
            </a:r>
            <a:r>
              <a:rPr lang="pt-PT" dirty="0" err="1" smtClean="0"/>
              <a:t>e</a:t>
            </a:r>
            <a:r>
              <a:rPr lang="pt-PT" dirty="0" smtClean="0"/>
              <a:t>)definir estratégias/ medidas de promoção do sucesso</a:t>
            </a:r>
          </a:p>
          <a:p>
            <a:pPr algn="just"/>
            <a:endParaRPr lang="pt-PT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/>
              <a:t>Reajustar </a:t>
            </a:r>
            <a:r>
              <a:rPr lang="pt-PT" dirty="0" smtClean="0"/>
              <a:t>práticas educativas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/>
              <a:t>Definir os efeitos da avaliação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1247502" y="1556792"/>
            <a:ext cx="253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/>
              <a:t>Quando se avalia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259632" y="213285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smtClean="0"/>
              <a:t>Caráter </a:t>
            </a:r>
            <a:r>
              <a:rPr lang="pt-PT" dirty="0"/>
              <a:t>contínuo e sistemático dos </a:t>
            </a:r>
            <a:r>
              <a:rPr lang="pt-PT" dirty="0" smtClean="0"/>
              <a:t>processos de avaliação/adaptação </a:t>
            </a:r>
            <a:r>
              <a:rPr lang="pt-PT" dirty="0"/>
              <a:t>ao </a:t>
            </a:r>
            <a:r>
              <a:rPr lang="pt-PT" dirty="0" smtClean="0"/>
              <a:t>contexto</a:t>
            </a:r>
          </a:p>
          <a:p>
            <a:pPr algn="just"/>
            <a:endParaRPr lang="pt-PT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/>
              <a:t>Final de cada período (Av. Sumativa)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71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26876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Finalidade </a:t>
            </a:r>
            <a:endParaRPr lang="pt-PT" sz="3200" b="1" dirty="0"/>
          </a:p>
        </p:txBody>
      </p:sp>
      <p:sp>
        <p:nvSpPr>
          <p:cNvPr id="3" name="Rectângulo 2"/>
          <p:cNvSpPr/>
          <p:nvPr/>
        </p:nvSpPr>
        <p:spPr>
          <a:xfrm>
            <a:off x="1259632" y="213285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 smtClean="0"/>
              <a:t>Aprendizagens: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PT" sz="2400" dirty="0" smtClean="0"/>
              <a:t>Significativas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PT" sz="2400" dirty="0" smtClean="0"/>
              <a:t>Duradouras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PT" sz="2400" dirty="0" smtClean="0"/>
              <a:t>Mobilizáveis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t-PT" sz="2400" dirty="0" smtClean="0"/>
              <a:t>Transferíveis</a:t>
            </a:r>
            <a:endParaRPr lang="pt-PT" sz="2400" dirty="0"/>
          </a:p>
        </p:txBody>
      </p:sp>
      <p:sp>
        <p:nvSpPr>
          <p:cNvPr id="4" name="Seta curvada à esquerda 3"/>
          <p:cNvSpPr/>
          <p:nvPr/>
        </p:nvSpPr>
        <p:spPr>
          <a:xfrm>
            <a:off x="4139952" y="2996952"/>
            <a:ext cx="1080120" cy="24482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640" y="4797152"/>
            <a:ext cx="2635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/>
              <a:t>Perfil de Aprendizagens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1482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81264" y="1462826"/>
            <a:ext cx="8195192" cy="42116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65% das </a:t>
            </a:r>
            <a:r>
              <a:rPr lang="en-US" sz="2800" dirty="0" err="1" smtClean="0"/>
              <a:t>crianças</a:t>
            </a:r>
            <a:r>
              <a:rPr lang="en-US" sz="2800" dirty="0" smtClean="0"/>
              <a:t> que </a:t>
            </a:r>
            <a:r>
              <a:rPr lang="en-US" sz="2800" dirty="0" err="1" smtClean="0"/>
              <a:t>hoje</a:t>
            </a:r>
            <a:r>
              <a:rPr lang="en-US" sz="2800" dirty="0" smtClean="0"/>
              <a:t> </a:t>
            </a:r>
            <a:r>
              <a:rPr lang="en-US" sz="2800" dirty="0" err="1" smtClean="0"/>
              <a:t>entram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escola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err="1" smtClean="0"/>
              <a:t>terão</a:t>
            </a:r>
            <a:r>
              <a:rPr lang="en-US" sz="2800" dirty="0" smtClean="0"/>
              <a:t> </a:t>
            </a:r>
            <a:r>
              <a:rPr lang="en-US" sz="2800" dirty="0" err="1" smtClean="0"/>
              <a:t>profissões</a:t>
            </a:r>
            <a:r>
              <a:rPr lang="en-US" sz="2800" dirty="0" smtClean="0"/>
              <a:t> que </a:t>
            </a:r>
            <a:r>
              <a:rPr lang="en-US" sz="2800" dirty="0" err="1" smtClean="0"/>
              <a:t>ainda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existem</a:t>
            </a:r>
            <a:r>
              <a:rPr lang="en-US" sz="2800" dirty="0" smtClean="0"/>
              <a:t>, </a:t>
            </a:r>
          </a:p>
          <a:p>
            <a:pPr marL="0" indent="0">
              <a:buNone/>
            </a:pPr>
            <a:r>
              <a:rPr lang="en-US" sz="2800" dirty="0" err="1" smtClean="0"/>
              <a:t>alerta</a:t>
            </a:r>
            <a:r>
              <a:rPr lang="en-US" sz="2800" dirty="0" smtClean="0"/>
              <a:t> um </a:t>
            </a:r>
            <a:r>
              <a:rPr lang="en-US" sz="2800" dirty="0" err="1" smtClean="0"/>
              <a:t>estudo</a:t>
            </a:r>
            <a:r>
              <a:rPr lang="en-US" sz="2800" dirty="0" smtClean="0"/>
              <a:t> do Forum </a:t>
            </a:r>
            <a:r>
              <a:rPr lang="en-US" sz="2800" dirty="0" err="1" smtClean="0"/>
              <a:t>Económico</a:t>
            </a:r>
            <a:r>
              <a:rPr lang="en-US" sz="2800" dirty="0" smtClean="0"/>
              <a:t> Mundial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1200" dirty="0" smtClean="0">
                <a:hlinkClick r:id="rId2"/>
              </a:rPr>
              <a:t>(http://www3.weforum.org/docs/WEF_Future_of_Jobs.pdf</a:t>
            </a:r>
            <a:r>
              <a:rPr lang="en-US" sz="1200" dirty="0" smtClean="0"/>
              <a:t> </a:t>
            </a:r>
            <a:endParaRPr lang="en-US" sz="4800" dirty="0" smtClean="0"/>
          </a:p>
          <a:p>
            <a:pPr lvl="8"/>
            <a:endParaRPr lang="en-US" dirty="0" smtClean="0"/>
          </a:p>
          <a:p>
            <a:pPr>
              <a:spcBef>
                <a:spcPct val="0"/>
              </a:spcBef>
            </a:pPr>
            <a:endParaRPr lang="pt-PT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2" descr="alun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3635896" cy="2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957933" y="1556792"/>
            <a:ext cx="69264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A </a:t>
            </a:r>
            <a:r>
              <a:rPr lang="pt-PT" sz="2000" dirty="0" smtClean="0"/>
              <a:t>avaliação das </a:t>
            </a:r>
            <a:r>
              <a:rPr lang="pt-PT" sz="2000" dirty="0"/>
              <a:t>aprendizagens </a:t>
            </a:r>
            <a:r>
              <a:rPr lang="pt-PT" sz="2000" dirty="0" smtClean="0"/>
              <a:t>em </a:t>
            </a:r>
            <a:r>
              <a:rPr lang="pt-PT" sz="2000" i="1" dirty="0" smtClean="0"/>
              <a:t>Cidadania</a:t>
            </a:r>
            <a:br>
              <a:rPr lang="pt-PT" sz="2000" i="1" dirty="0" smtClean="0"/>
            </a:br>
            <a:r>
              <a:rPr lang="pt-PT" sz="2000" i="1" dirty="0" smtClean="0"/>
              <a:t>e </a:t>
            </a:r>
            <a:r>
              <a:rPr lang="pt-PT" sz="2000" i="1" dirty="0" smtClean="0"/>
              <a:t>Desenvolvimento - </a:t>
            </a:r>
            <a:r>
              <a:rPr lang="pt-PT" sz="2000" dirty="0" smtClean="0"/>
              <a:t>enquadrada pelos  normativos </a:t>
            </a:r>
            <a:r>
              <a:rPr lang="pt-PT" sz="2000" dirty="0" smtClean="0"/>
              <a:t>legais</a:t>
            </a:r>
            <a:br>
              <a:rPr lang="pt-PT" sz="2000" dirty="0" smtClean="0"/>
            </a:br>
            <a:r>
              <a:rPr lang="pt-PT" sz="2000" dirty="0" smtClean="0"/>
              <a:t>em </a:t>
            </a:r>
            <a:r>
              <a:rPr lang="pt-PT" sz="2000" dirty="0"/>
              <a:t>vigor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 smtClean="0"/>
              <a:t>Os </a:t>
            </a:r>
            <a:r>
              <a:rPr lang="pt-PT" sz="2000" dirty="0"/>
              <a:t>critérios de </a:t>
            </a:r>
            <a:r>
              <a:rPr lang="pt-PT" sz="2000" dirty="0" smtClean="0"/>
              <a:t>avaliação:</a:t>
            </a:r>
          </a:p>
          <a:p>
            <a:pPr lvl="2" algn="just">
              <a:lnSpc>
                <a:spcPct val="150000"/>
              </a:lnSpc>
            </a:pPr>
            <a:r>
              <a:rPr lang="pt-PT" sz="2000" dirty="0" smtClean="0"/>
              <a:t>a </a:t>
            </a:r>
            <a:r>
              <a:rPr lang="pt-PT" sz="2000" dirty="0"/>
              <a:t>definir pelo Conselho de Turma e pela escola </a:t>
            </a:r>
            <a:endParaRPr lang="pt-PT" sz="2000" dirty="0" smtClean="0"/>
          </a:p>
          <a:p>
            <a:pPr lvl="2" algn="just">
              <a:lnSpc>
                <a:spcPct val="150000"/>
              </a:lnSpc>
            </a:pPr>
            <a:r>
              <a:rPr lang="pt-PT" sz="2000" dirty="0" smtClean="0"/>
              <a:t>devem </a:t>
            </a:r>
            <a:r>
              <a:rPr lang="pt-PT" sz="2000" dirty="0"/>
              <a:t>considerar o impacto da </a:t>
            </a:r>
            <a:r>
              <a:rPr lang="pt-PT" sz="2000" dirty="0" smtClean="0"/>
              <a:t>participação dos alunos </a:t>
            </a:r>
            <a:r>
              <a:rPr lang="pt-PT" sz="2000" dirty="0"/>
              <a:t>nas atividades realizadas na escola e na </a:t>
            </a:r>
            <a:r>
              <a:rPr lang="pt-PT" sz="2000" dirty="0" smtClean="0"/>
              <a:t>comunidade</a:t>
            </a:r>
            <a:endParaRPr lang="pt-PT" sz="2000" dirty="0"/>
          </a:p>
          <a:p>
            <a:pPr lvl="2" algn="just">
              <a:lnSpc>
                <a:spcPct val="150000"/>
              </a:lnSpc>
            </a:pPr>
            <a:r>
              <a:rPr lang="pt-PT" sz="2000" dirty="0" smtClean="0"/>
              <a:t>Devem </a:t>
            </a:r>
            <a:r>
              <a:rPr lang="pt-PT" sz="2000" dirty="0" smtClean="0"/>
              <a:t>constar no </a:t>
            </a:r>
            <a:r>
              <a:rPr lang="pt-PT" sz="2000" dirty="0"/>
              <a:t>certificado de conclusão </a:t>
            </a:r>
            <a:r>
              <a:rPr lang="pt-PT" sz="2000" dirty="0" smtClean="0"/>
              <a:t>da escolaridade </a:t>
            </a:r>
            <a:r>
              <a:rPr lang="pt-PT" sz="2000" dirty="0" smtClean="0"/>
              <a:t>obrigatória.</a:t>
            </a:r>
          </a:p>
        </p:txBody>
      </p:sp>
    </p:spTree>
    <p:extLst>
      <p:ext uri="{BB962C8B-B14F-4D97-AF65-F5344CB8AC3E}">
        <p14:creationId xmlns:p14="http://schemas.microsoft.com/office/powerpoint/2010/main" val="25266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827584" y="148478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O </a:t>
            </a:r>
            <a:r>
              <a:rPr lang="pt-PT" b="1" dirty="0"/>
              <a:t>processo de ensino, aprendizagem e avaliação </a:t>
            </a:r>
            <a:r>
              <a:rPr lang="pt-PT" dirty="0" smtClean="0"/>
              <a:t>na </a:t>
            </a:r>
            <a:r>
              <a:rPr lang="pt-PT" dirty="0"/>
              <a:t>disciplina deve </a:t>
            </a:r>
            <a:r>
              <a:rPr lang="pt-PT" b="1" dirty="0"/>
              <a:t>integrar e refletir as competências </a:t>
            </a:r>
            <a:r>
              <a:rPr lang="pt-PT" b="1" dirty="0" smtClean="0"/>
              <a:t>de natureza </a:t>
            </a:r>
            <a:r>
              <a:rPr lang="pt-PT" b="1" dirty="0"/>
              <a:t>cognitiva, pessoal, social e emocional,</a:t>
            </a:r>
            <a:r>
              <a:rPr lang="pt-PT" dirty="0"/>
              <a:t> desenvolvidas e demonstradas </a:t>
            </a:r>
            <a:r>
              <a:rPr lang="pt-PT" dirty="0" smtClean="0"/>
              <a:t>através de </a:t>
            </a:r>
            <a:r>
              <a:rPr lang="pt-PT" b="1" dirty="0"/>
              <a:t>evidências</a:t>
            </a:r>
            <a:r>
              <a:rPr lang="pt-PT" b="1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/>
              <a:t>As </a:t>
            </a:r>
            <a:r>
              <a:rPr lang="pt-PT" dirty="0"/>
              <a:t>aprendizagens na disciplina de </a:t>
            </a:r>
            <a:r>
              <a:rPr lang="pt-PT" i="1" dirty="0"/>
              <a:t>Cidadania e Desenvolvimento </a:t>
            </a:r>
            <a:r>
              <a:rPr lang="pt-PT" dirty="0"/>
              <a:t>alicerçam-se no desenvolvimento de competências cognitivas, pessoais, sociais e emocionais, </a:t>
            </a:r>
            <a:r>
              <a:rPr lang="pt-PT" b="1" dirty="0"/>
              <a:t>ancoradas no currículo </a:t>
            </a:r>
            <a:r>
              <a:rPr lang="pt-PT" dirty="0"/>
              <a:t>e desenvolvidas num ciclo contínuo e em progressão de “</a:t>
            </a:r>
            <a:r>
              <a:rPr lang="pt-PT" b="1" dirty="0"/>
              <a:t>reflexão-antecipação-ação”, </a:t>
            </a:r>
            <a:r>
              <a:rPr lang="pt-PT" dirty="0"/>
              <a:t>em que </a:t>
            </a:r>
            <a:r>
              <a:rPr lang="pt-PT" dirty="0" smtClean="0"/>
              <a:t>os alunos </a:t>
            </a:r>
            <a:r>
              <a:rPr lang="pt-PT" dirty="0"/>
              <a:t>aprendem através </a:t>
            </a:r>
            <a:r>
              <a:rPr lang="pt-PT" dirty="0" smtClean="0"/>
              <a:t>dos </a:t>
            </a:r>
            <a:r>
              <a:rPr lang="pt-PT" b="1" dirty="0" smtClean="0"/>
              <a:t>desafios </a:t>
            </a:r>
            <a:r>
              <a:rPr lang="pt-PT" b="1" dirty="0"/>
              <a:t>da vida real</a:t>
            </a:r>
            <a:r>
              <a:rPr lang="pt-PT" dirty="0"/>
              <a:t>, indo </a:t>
            </a:r>
            <a:r>
              <a:rPr lang="pt-PT" b="1" dirty="0"/>
              <a:t>para além da sala de aula e da escola</a:t>
            </a:r>
            <a:r>
              <a:rPr lang="pt-PT" dirty="0"/>
              <a:t>, e tomando em consideração as implicações das suas decisões e ações, tanto para o seu futuro individual como coletivo.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95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9552" y="1700808"/>
            <a:ext cx="7776864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Por isso: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Recomenda-se </a:t>
            </a:r>
            <a:r>
              <a:rPr lang="pt-PT" dirty="0"/>
              <a:t>o recurso a </a:t>
            </a:r>
            <a:r>
              <a:rPr lang="pt-PT" b="1" dirty="0"/>
              <a:t>metodologias e a instrumentos de avaliação diversificados</a:t>
            </a:r>
            <a:r>
              <a:rPr lang="pt-PT" dirty="0"/>
              <a:t>, valorizando </a:t>
            </a:r>
            <a:r>
              <a:rPr lang="pt-PT" dirty="0" smtClean="0"/>
              <a:t>as modalidades </a:t>
            </a:r>
            <a:r>
              <a:rPr lang="pt-PT" b="1" dirty="0"/>
              <a:t>diagnóstica e formativa</a:t>
            </a:r>
            <a:r>
              <a:rPr lang="pt-PT" dirty="0"/>
              <a:t>, não se limitando a uma avaliação de conhecimentos teóricos </a:t>
            </a:r>
            <a:r>
              <a:rPr lang="pt-PT" dirty="0" smtClean="0"/>
              <a:t>adquiridos relativamente </a:t>
            </a:r>
            <a:r>
              <a:rPr lang="pt-PT" dirty="0"/>
              <a:t>a cada domínio da Cidadania, mas antes que permitam </a:t>
            </a:r>
            <a:r>
              <a:rPr lang="pt-PT" b="1" dirty="0"/>
              <a:t>regular as aprendizagens e </a:t>
            </a:r>
            <a:r>
              <a:rPr lang="pt-PT" b="1" dirty="0" smtClean="0"/>
              <a:t>contextualizá-las</a:t>
            </a:r>
            <a:r>
              <a:rPr lang="pt-PT" dirty="0" smtClean="0"/>
              <a:t> face </a:t>
            </a:r>
            <a:r>
              <a:rPr lang="pt-PT" dirty="0"/>
              <a:t>aos objetivos e metas da Estratégia de Educação para a Cidadania definida pela escola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0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1278</Words>
  <Application>Microsoft Office PowerPoint</Application>
  <PresentationFormat>Apresentação no Ecrã (4:3)</PresentationFormat>
  <Paragraphs>191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Avaliação das aprendizagens dos alunos  em Cidadania e Desenvolvimento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Mapeamento das AE: Português </vt:lpstr>
      <vt:lpstr>Apresentação do PowerPoint</vt:lpstr>
      <vt:lpstr>Avaliação: Exemplos de Descritores de observação do processo:</vt:lpstr>
      <vt:lpstr>  Espírito cívico  </vt:lpstr>
      <vt:lpstr> Atitudes </vt:lpstr>
      <vt:lpstr>     Conhecimento e compreensão crítica do mundo</vt:lpstr>
      <vt:lpstr>Apresentação do PowerPoint</vt:lpstr>
      <vt:lpstr>    Descritores de observação do produto:</vt:lpstr>
      <vt:lpstr>Apresentação do PowerPoint</vt:lpstr>
      <vt:lpstr>Apresentação do PowerPoint</vt:lpstr>
      <vt:lpstr>  Estratégia Nacional de Educação para a Cidadania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Ana Sepulveda (DGE)</cp:lastModifiedBy>
  <cp:revision>86</cp:revision>
  <cp:lastPrinted>2016-01-22T15:30:26Z</cp:lastPrinted>
  <dcterms:created xsi:type="dcterms:W3CDTF">2016-01-15T17:19:20Z</dcterms:created>
  <dcterms:modified xsi:type="dcterms:W3CDTF">2018-07-17T17:21:46Z</dcterms:modified>
</cp:coreProperties>
</file>