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6"/>
  </p:handoutMasterIdLst>
  <p:sldIdLst>
    <p:sldId id="256" r:id="rId3"/>
    <p:sldId id="271" r:id="rId4"/>
    <p:sldId id="287" r:id="rId5"/>
    <p:sldId id="289" r:id="rId6"/>
    <p:sldId id="284" r:id="rId7"/>
    <p:sldId id="283" r:id="rId8"/>
    <p:sldId id="285" r:id="rId9"/>
    <p:sldId id="269" r:id="rId10"/>
    <p:sldId id="274" r:id="rId11"/>
    <p:sldId id="275" r:id="rId12"/>
    <p:sldId id="276" r:id="rId13"/>
    <p:sldId id="277" r:id="rId14"/>
    <p:sldId id="270" r:id="rId15"/>
  </p:sldIdLst>
  <p:sldSz cx="12192000" cy="6858000"/>
  <p:notesSz cx="6669088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-714" y="-30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89359-D25A-4F9C-B569-677ED5A76E0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5DF37163-2D29-46F1-AB5D-F23DDF599664}">
      <dgm:prSet phldrT="[Texto]"/>
      <dgm:spPr/>
      <dgm:t>
        <a:bodyPr/>
        <a:lstStyle/>
        <a:p>
          <a:r>
            <a:rPr lang="pt-PT" b="1" dirty="0"/>
            <a:t>Estratégia de </a:t>
          </a:r>
          <a:r>
            <a:rPr lang="pt-PT" b="1" dirty="0" smtClean="0"/>
            <a:t>Educação</a:t>
          </a:r>
          <a:br>
            <a:rPr lang="pt-PT" b="1" dirty="0" smtClean="0"/>
          </a:br>
          <a:r>
            <a:rPr lang="pt-PT" b="1" dirty="0" smtClean="0"/>
            <a:t>para </a:t>
          </a:r>
          <a:r>
            <a:rPr lang="pt-PT" b="1" dirty="0"/>
            <a:t>a Cidadania de Escola</a:t>
          </a:r>
        </a:p>
        <a:p>
          <a:r>
            <a:rPr lang="pt-PT" b="0" dirty="0"/>
            <a:t>Desenhada em articulação com PE e </a:t>
          </a:r>
          <a:r>
            <a:rPr lang="pt-PT" b="1" dirty="0"/>
            <a:t>aprovada em CP</a:t>
          </a:r>
        </a:p>
      </dgm:t>
    </dgm:pt>
    <dgm:pt modelId="{421BA4F3-EF3E-4FE8-AF6A-99E7B6330A11}" type="parTrans" cxnId="{2A861102-4ED4-4AFA-86DE-D37F78832EC0}">
      <dgm:prSet/>
      <dgm:spPr/>
      <dgm:t>
        <a:bodyPr/>
        <a:lstStyle/>
        <a:p>
          <a:endParaRPr lang="pt-PT"/>
        </a:p>
      </dgm:t>
    </dgm:pt>
    <dgm:pt modelId="{0E82001A-3EF4-4424-AF21-A3DCB192EF8C}" type="sibTrans" cxnId="{2A861102-4ED4-4AFA-86DE-D37F78832EC0}">
      <dgm:prSet/>
      <dgm:spPr/>
      <dgm:t>
        <a:bodyPr/>
        <a:lstStyle/>
        <a:p>
          <a:endParaRPr lang="pt-PT"/>
        </a:p>
      </dgm:t>
    </dgm:pt>
    <dgm:pt modelId="{FD105BED-D9D6-45C0-9E2E-72005429867D}">
      <dgm:prSet phldrT="[Texto]"/>
      <dgm:spPr/>
      <dgm:t>
        <a:bodyPr/>
        <a:lstStyle/>
        <a:p>
          <a:r>
            <a:rPr lang="pt-PT" b="1" dirty="0"/>
            <a:t>Os Desafios </a:t>
          </a:r>
          <a:r>
            <a:rPr lang="pt-PT" dirty="0"/>
            <a:t>a </a:t>
          </a:r>
          <a:r>
            <a:rPr lang="pt-PT" dirty="0" smtClean="0"/>
            <a:t>lançar</a:t>
          </a:r>
          <a:br>
            <a:rPr lang="pt-PT" dirty="0" smtClean="0"/>
          </a:br>
          <a:r>
            <a:rPr lang="pt-PT" dirty="0" smtClean="0"/>
            <a:t>às </a:t>
          </a:r>
          <a:r>
            <a:rPr lang="pt-PT" dirty="0"/>
            <a:t>turmas - </a:t>
          </a:r>
          <a:r>
            <a:rPr lang="pt-PT" b="0" dirty="0">
              <a:solidFill>
                <a:schemeClr val="bg1"/>
              </a:solidFill>
            </a:rPr>
            <a:t>experiências reais de participação e de vivência de cidadania </a:t>
          </a:r>
        </a:p>
      </dgm:t>
    </dgm:pt>
    <dgm:pt modelId="{BFAF646D-023E-4EA0-B078-9E59CCAE46F7}" type="parTrans" cxnId="{BBCAD642-27C8-4574-8D47-9B9E2F5845EE}">
      <dgm:prSet/>
      <dgm:spPr/>
      <dgm:t>
        <a:bodyPr/>
        <a:lstStyle/>
        <a:p>
          <a:endParaRPr lang="pt-PT"/>
        </a:p>
      </dgm:t>
    </dgm:pt>
    <dgm:pt modelId="{72874F0B-972B-4993-B44E-80DBAD50A85E}" type="sibTrans" cxnId="{BBCAD642-27C8-4574-8D47-9B9E2F5845EE}">
      <dgm:prSet/>
      <dgm:spPr/>
      <dgm:t>
        <a:bodyPr/>
        <a:lstStyle/>
        <a:p>
          <a:endParaRPr lang="pt-PT"/>
        </a:p>
      </dgm:t>
    </dgm:pt>
    <dgm:pt modelId="{2BF0B92B-B169-469D-8432-B4CB35D73B4F}">
      <dgm:prSet/>
      <dgm:spPr/>
      <dgm:t>
        <a:bodyPr/>
        <a:lstStyle/>
        <a:p>
          <a:r>
            <a:rPr lang="pt-PT" b="1" dirty="0">
              <a:solidFill>
                <a:schemeClr val="bg1"/>
              </a:solidFill>
            </a:rPr>
            <a:t>Os domínios de Educação para a Cidadania </a:t>
          </a:r>
          <a:r>
            <a:rPr lang="pt-PT" b="0" dirty="0">
              <a:solidFill>
                <a:schemeClr val="bg1"/>
              </a:solidFill>
            </a:rPr>
            <a:t>a trabalhar em CD são </a:t>
          </a:r>
          <a:r>
            <a:rPr lang="pt-PT" b="0" dirty="0" smtClean="0">
              <a:solidFill>
                <a:schemeClr val="bg1"/>
              </a:solidFill>
            </a:rPr>
            <a:t>definidos</a:t>
          </a:r>
          <a:br>
            <a:rPr lang="pt-PT" b="0" dirty="0" smtClean="0">
              <a:solidFill>
                <a:schemeClr val="bg1"/>
              </a:solidFill>
            </a:rPr>
          </a:br>
          <a:r>
            <a:rPr lang="pt-PT" b="0" dirty="0" smtClean="0">
              <a:solidFill>
                <a:schemeClr val="bg1"/>
              </a:solidFill>
            </a:rPr>
            <a:t>e </a:t>
          </a:r>
          <a:r>
            <a:rPr lang="pt-PT" b="0" dirty="0">
              <a:solidFill>
                <a:schemeClr val="bg1"/>
              </a:solidFill>
            </a:rPr>
            <a:t>priorizados por ano </a:t>
          </a:r>
          <a:r>
            <a:rPr lang="pt-PT" b="0" dirty="0" smtClean="0">
              <a:solidFill>
                <a:schemeClr val="bg1"/>
              </a:solidFill>
            </a:rPr>
            <a:t>letivo</a:t>
          </a:r>
          <a:br>
            <a:rPr lang="pt-PT" b="0" dirty="0" smtClean="0">
              <a:solidFill>
                <a:schemeClr val="bg1"/>
              </a:solidFill>
            </a:rPr>
          </a:br>
          <a:r>
            <a:rPr lang="pt-PT" b="0" dirty="0" smtClean="0">
              <a:solidFill>
                <a:schemeClr val="bg1"/>
              </a:solidFill>
            </a:rPr>
            <a:t>e </a:t>
          </a:r>
          <a:r>
            <a:rPr lang="pt-PT" b="0" dirty="0">
              <a:solidFill>
                <a:schemeClr val="bg1"/>
              </a:solidFill>
            </a:rPr>
            <a:t>por nível de </a:t>
          </a:r>
          <a:r>
            <a:rPr lang="pt-PT" b="0" dirty="0" smtClean="0">
              <a:solidFill>
                <a:schemeClr val="bg1"/>
              </a:solidFill>
            </a:rPr>
            <a:t>educação</a:t>
          </a:r>
          <a:br>
            <a:rPr lang="pt-PT" b="0" dirty="0" smtClean="0">
              <a:solidFill>
                <a:schemeClr val="bg1"/>
              </a:solidFill>
            </a:rPr>
          </a:br>
          <a:r>
            <a:rPr lang="pt-PT" b="0" dirty="0" smtClean="0">
              <a:solidFill>
                <a:schemeClr val="bg1"/>
              </a:solidFill>
            </a:rPr>
            <a:t>e </a:t>
          </a:r>
          <a:r>
            <a:rPr lang="pt-PT" b="0" dirty="0">
              <a:solidFill>
                <a:schemeClr val="bg1"/>
              </a:solidFill>
            </a:rPr>
            <a:t>ensino</a:t>
          </a:r>
        </a:p>
      </dgm:t>
    </dgm:pt>
    <dgm:pt modelId="{C370AB27-1F8A-47F1-96B8-6AD24C54B053}" type="parTrans" cxnId="{742B2164-3677-419B-88BD-30ECA66D4187}">
      <dgm:prSet/>
      <dgm:spPr/>
      <dgm:t>
        <a:bodyPr/>
        <a:lstStyle/>
        <a:p>
          <a:endParaRPr lang="pt-PT"/>
        </a:p>
      </dgm:t>
    </dgm:pt>
    <dgm:pt modelId="{18763EAD-6AFD-4981-A9E9-C28CF67A4435}" type="sibTrans" cxnId="{742B2164-3677-419B-88BD-30ECA66D4187}">
      <dgm:prSet/>
      <dgm:spPr/>
      <dgm:t>
        <a:bodyPr/>
        <a:lstStyle/>
        <a:p>
          <a:endParaRPr lang="pt-PT"/>
        </a:p>
      </dgm:t>
    </dgm:pt>
    <dgm:pt modelId="{2CBB52A4-FE0D-4B50-BAD0-909039C409E2}">
      <dgm:prSet/>
      <dgm:spPr/>
      <dgm:t>
        <a:bodyPr/>
        <a:lstStyle/>
        <a:p>
          <a:r>
            <a:rPr lang="pt-PT" dirty="0"/>
            <a:t>As áreas de competências do</a:t>
          </a:r>
        </a:p>
        <a:p>
          <a:r>
            <a:rPr lang="pt-PT" b="1" i="1" dirty="0"/>
            <a:t>Perfil dos </a:t>
          </a:r>
          <a:r>
            <a:rPr lang="pt-PT" b="1" i="1" dirty="0" smtClean="0"/>
            <a:t>Alunos</a:t>
          </a:r>
          <a:br>
            <a:rPr lang="pt-PT" b="1" i="1" dirty="0" smtClean="0"/>
          </a:br>
          <a:r>
            <a:rPr lang="pt-PT" dirty="0" smtClean="0"/>
            <a:t>a </a:t>
          </a:r>
          <a:r>
            <a:rPr lang="pt-PT" dirty="0"/>
            <a:t>desenvolver</a:t>
          </a:r>
        </a:p>
      </dgm:t>
    </dgm:pt>
    <dgm:pt modelId="{5C9997D4-7ADD-4295-8572-E8828A2E04BA}" type="parTrans" cxnId="{A9DA9623-384E-4AF6-87D5-18AE973169CB}">
      <dgm:prSet/>
      <dgm:spPr/>
      <dgm:t>
        <a:bodyPr/>
        <a:lstStyle/>
        <a:p>
          <a:endParaRPr lang="pt-PT"/>
        </a:p>
      </dgm:t>
    </dgm:pt>
    <dgm:pt modelId="{02FAECA9-1092-4211-AFCD-BB805624B743}" type="sibTrans" cxnId="{A9DA9623-384E-4AF6-87D5-18AE973169CB}">
      <dgm:prSet/>
      <dgm:spPr/>
      <dgm:t>
        <a:bodyPr/>
        <a:lstStyle/>
        <a:p>
          <a:endParaRPr lang="pt-PT"/>
        </a:p>
      </dgm:t>
    </dgm:pt>
    <dgm:pt modelId="{826EF913-ED9C-4F83-B687-6A3076F305B2}">
      <dgm:prSet/>
      <dgm:spPr/>
      <dgm:t>
        <a:bodyPr/>
        <a:lstStyle/>
        <a:p>
          <a:r>
            <a:rPr lang="pt-PT" dirty="0">
              <a:solidFill>
                <a:schemeClr val="bg1"/>
              </a:solidFill>
            </a:rPr>
            <a:t>Os </a:t>
          </a:r>
          <a:r>
            <a:rPr lang="pt-PT" b="1" dirty="0">
              <a:solidFill>
                <a:schemeClr val="bg1"/>
              </a:solidFill>
            </a:rPr>
            <a:t>Fóruns de </a:t>
          </a:r>
          <a:r>
            <a:rPr lang="pt-PT" b="1" dirty="0" smtClean="0">
              <a:solidFill>
                <a:schemeClr val="bg1"/>
              </a:solidFill>
            </a:rPr>
            <a:t>Discussão</a:t>
          </a:r>
          <a:br>
            <a:rPr lang="pt-PT" b="1" dirty="0" smtClean="0">
              <a:solidFill>
                <a:schemeClr val="bg1"/>
              </a:solidFill>
            </a:rPr>
          </a:br>
          <a:r>
            <a:rPr lang="pt-PT" b="0" dirty="0" smtClean="0">
              <a:solidFill>
                <a:schemeClr val="bg1"/>
              </a:solidFill>
            </a:rPr>
            <a:t>a </a:t>
          </a:r>
          <a:r>
            <a:rPr lang="pt-PT" dirty="0">
              <a:solidFill>
                <a:schemeClr val="bg1"/>
              </a:solidFill>
            </a:rPr>
            <a:t>promover numa </a:t>
          </a:r>
          <a:r>
            <a:rPr lang="pt-PT" dirty="0" smtClean="0">
              <a:solidFill>
                <a:schemeClr val="bg1"/>
              </a:solidFill>
            </a:rPr>
            <a:t>lógica</a:t>
          </a:r>
          <a:br>
            <a:rPr lang="pt-PT" dirty="0" smtClean="0">
              <a:solidFill>
                <a:schemeClr val="bg1"/>
              </a:solidFill>
            </a:rPr>
          </a:br>
          <a:r>
            <a:rPr lang="pt-PT" dirty="0" smtClean="0">
              <a:solidFill>
                <a:schemeClr val="bg1"/>
              </a:solidFill>
            </a:rPr>
            <a:t>de </a:t>
          </a:r>
          <a:r>
            <a:rPr lang="pt-PT" dirty="0">
              <a:solidFill>
                <a:schemeClr val="bg1"/>
              </a:solidFill>
            </a:rPr>
            <a:t>cultura </a:t>
          </a:r>
          <a:r>
            <a:rPr lang="pt-PT" dirty="0" smtClean="0">
              <a:solidFill>
                <a:schemeClr val="bg1"/>
              </a:solidFill>
            </a:rPr>
            <a:t>democrática</a:t>
          </a:r>
          <a:br>
            <a:rPr lang="pt-PT" dirty="0" smtClean="0">
              <a:solidFill>
                <a:schemeClr val="bg1"/>
              </a:solidFill>
            </a:rPr>
          </a:br>
          <a:r>
            <a:rPr lang="pt-PT" dirty="0" smtClean="0">
              <a:solidFill>
                <a:schemeClr val="bg1"/>
              </a:solidFill>
            </a:rPr>
            <a:t>da </a:t>
          </a:r>
          <a:r>
            <a:rPr lang="pt-PT" dirty="0">
              <a:solidFill>
                <a:schemeClr val="bg1"/>
              </a:solidFill>
            </a:rPr>
            <a:t>escola</a:t>
          </a:r>
        </a:p>
      </dgm:t>
    </dgm:pt>
    <dgm:pt modelId="{7F11C8FC-1A4A-4D6E-AB45-F3EE0109DEB3}" type="parTrans" cxnId="{39CC605C-03A0-4C46-99A2-C13E043E2C56}">
      <dgm:prSet/>
      <dgm:spPr/>
      <dgm:t>
        <a:bodyPr/>
        <a:lstStyle/>
        <a:p>
          <a:endParaRPr lang="pt-PT"/>
        </a:p>
      </dgm:t>
    </dgm:pt>
    <dgm:pt modelId="{4A77D63F-781B-4121-96D3-678CF85D6A7F}" type="sibTrans" cxnId="{39CC605C-03A0-4C46-99A2-C13E043E2C56}">
      <dgm:prSet/>
      <dgm:spPr/>
      <dgm:t>
        <a:bodyPr/>
        <a:lstStyle/>
        <a:p>
          <a:endParaRPr lang="pt-PT"/>
        </a:p>
      </dgm:t>
    </dgm:pt>
    <dgm:pt modelId="{F0E4FCF8-3181-488B-AD9B-CB1E7CAB19F1}">
      <dgm:prSet/>
      <dgm:spPr/>
      <dgm:t>
        <a:bodyPr/>
        <a:lstStyle/>
        <a:p>
          <a:r>
            <a:rPr lang="pt-PT" b="1" dirty="0"/>
            <a:t>Conselho Docentes</a:t>
          </a:r>
        </a:p>
        <a:p>
          <a:r>
            <a:rPr lang="pt-PT" b="1" dirty="0"/>
            <a:t>Conselho de Turma</a:t>
          </a:r>
        </a:p>
      </dgm:t>
    </dgm:pt>
    <dgm:pt modelId="{D361E753-87A7-4BF0-9E5C-CD48FA74ADD7}" type="parTrans" cxnId="{88CA4773-E0DF-454B-B759-83008B26E4EA}">
      <dgm:prSet/>
      <dgm:spPr/>
      <dgm:t>
        <a:bodyPr/>
        <a:lstStyle/>
        <a:p>
          <a:endParaRPr lang="pt-PT"/>
        </a:p>
      </dgm:t>
    </dgm:pt>
    <dgm:pt modelId="{958A8BBB-ADF2-4324-8903-6DC515AD600C}" type="sibTrans" cxnId="{88CA4773-E0DF-454B-B759-83008B26E4EA}">
      <dgm:prSet/>
      <dgm:spPr/>
      <dgm:t>
        <a:bodyPr/>
        <a:lstStyle/>
        <a:p>
          <a:endParaRPr lang="pt-PT"/>
        </a:p>
      </dgm:t>
    </dgm:pt>
    <dgm:pt modelId="{870F7BE7-74B8-46BA-A758-27C2DDCA073C}" type="pres">
      <dgm:prSet presAssocID="{67689359-D25A-4F9C-B569-677ED5A76E0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E2C40A6C-05EB-46BE-A73E-5FF4F205AEE3}" type="pres">
      <dgm:prSet presAssocID="{5DF37163-2D29-46F1-AB5D-F23DDF59966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06FD6F6-23E2-48EA-A2FB-D6F564898601}" type="pres">
      <dgm:prSet presAssocID="{0E82001A-3EF4-4424-AF21-A3DCB192EF8C}" presName="sibTrans" presStyleLbl="sibTrans2D1" presStyleIdx="0" presStyleCnt="5"/>
      <dgm:spPr/>
      <dgm:t>
        <a:bodyPr/>
        <a:lstStyle/>
        <a:p>
          <a:endParaRPr lang="pt-PT"/>
        </a:p>
      </dgm:t>
    </dgm:pt>
    <dgm:pt modelId="{ACA4F72E-008D-423E-BCDF-52D9B690D5CD}" type="pres">
      <dgm:prSet presAssocID="{0E82001A-3EF4-4424-AF21-A3DCB192EF8C}" presName="connectorText" presStyleLbl="sibTrans2D1" presStyleIdx="0" presStyleCnt="5"/>
      <dgm:spPr/>
      <dgm:t>
        <a:bodyPr/>
        <a:lstStyle/>
        <a:p>
          <a:endParaRPr lang="pt-PT"/>
        </a:p>
      </dgm:t>
    </dgm:pt>
    <dgm:pt modelId="{C118EFAA-25FB-48B4-A128-6B37CCB6D689}" type="pres">
      <dgm:prSet presAssocID="{2BF0B92B-B169-469D-8432-B4CB35D73B4F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D1B953-C616-40FF-A977-15C41DC85CF6}" type="pres">
      <dgm:prSet presAssocID="{18763EAD-6AFD-4981-A9E9-C28CF67A4435}" presName="sibTrans" presStyleLbl="sibTrans2D1" presStyleIdx="1" presStyleCnt="5"/>
      <dgm:spPr/>
      <dgm:t>
        <a:bodyPr/>
        <a:lstStyle/>
        <a:p>
          <a:endParaRPr lang="pt-PT"/>
        </a:p>
      </dgm:t>
    </dgm:pt>
    <dgm:pt modelId="{586AC84A-D370-4566-866D-CD82F330BE9C}" type="pres">
      <dgm:prSet presAssocID="{18763EAD-6AFD-4981-A9E9-C28CF67A4435}" presName="connectorText" presStyleLbl="sibTrans2D1" presStyleIdx="1" presStyleCnt="5"/>
      <dgm:spPr/>
      <dgm:t>
        <a:bodyPr/>
        <a:lstStyle/>
        <a:p>
          <a:endParaRPr lang="pt-PT"/>
        </a:p>
      </dgm:t>
    </dgm:pt>
    <dgm:pt modelId="{A77B4673-5FFC-4A86-96BA-318CEA90F3A8}" type="pres">
      <dgm:prSet presAssocID="{FD105BED-D9D6-45C0-9E2E-72005429867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C5CECEB-8FAF-4A4E-811E-A7E0B9AC844D}" type="pres">
      <dgm:prSet presAssocID="{72874F0B-972B-4993-B44E-80DBAD50A85E}" presName="sibTrans" presStyleLbl="sibTrans2D1" presStyleIdx="2" presStyleCnt="5"/>
      <dgm:spPr/>
      <dgm:t>
        <a:bodyPr/>
        <a:lstStyle/>
        <a:p>
          <a:endParaRPr lang="pt-PT"/>
        </a:p>
      </dgm:t>
    </dgm:pt>
    <dgm:pt modelId="{F8554C2C-44CE-48B8-AEA1-A17CE33AF740}" type="pres">
      <dgm:prSet presAssocID="{72874F0B-972B-4993-B44E-80DBAD50A85E}" presName="connectorText" presStyleLbl="sibTrans2D1" presStyleIdx="2" presStyleCnt="5"/>
      <dgm:spPr/>
      <dgm:t>
        <a:bodyPr/>
        <a:lstStyle/>
        <a:p>
          <a:endParaRPr lang="pt-PT"/>
        </a:p>
      </dgm:t>
    </dgm:pt>
    <dgm:pt modelId="{46A273D5-156B-45FB-B5E9-3DDA3548E191}" type="pres">
      <dgm:prSet presAssocID="{2CBB52A4-FE0D-4B50-BAD0-909039C409E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9964078-E1CB-4DF1-BA7D-C39C683677BB}" type="pres">
      <dgm:prSet presAssocID="{02FAECA9-1092-4211-AFCD-BB805624B743}" presName="sibTrans" presStyleLbl="sibTrans2D1" presStyleIdx="3" presStyleCnt="5"/>
      <dgm:spPr/>
      <dgm:t>
        <a:bodyPr/>
        <a:lstStyle/>
        <a:p>
          <a:endParaRPr lang="pt-PT"/>
        </a:p>
      </dgm:t>
    </dgm:pt>
    <dgm:pt modelId="{68F244C8-99BF-4B50-953A-6DF6697AC7E7}" type="pres">
      <dgm:prSet presAssocID="{02FAECA9-1092-4211-AFCD-BB805624B743}" presName="connectorText" presStyleLbl="sibTrans2D1" presStyleIdx="3" presStyleCnt="5"/>
      <dgm:spPr/>
      <dgm:t>
        <a:bodyPr/>
        <a:lstStyle/>
        <a:p>
          <a:endParaRPr lang="pt-PT"/>
        </a:p>
      </dgm:t>
    </dgm:pt>
    <dgm:pt modelId="{7A845B72-7939-4D88-AB3B-5FB02BAEA65A}" type="pres">
      <dgm:prSet presAssocID="{826EF913-ED9C-4F83-B687-6A3076F305B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757CF77-9091-4607-908F-A7AB2F67A4F3}" type="pres">
      <dgm:prSet presAssocID="{4A77D63F-781B-4121-96D3-678CF85D6A7F}" presName="sibTrans" presStyleLbl="sibTrans2D1" presStyleIdx="4" presStyleCnt="5"/>
      <dgm:spPr/>
      <dgm:t>
        <a:bodyPr/>
        <a:lstStyle/>
        <a:p>
          <a:endParaRPr lang="pt-PT"/>
        </a:p>
      </dgm:t>
    </dgm:pt>
    <dgm:pt modelId="{5FABC74E-39F5-4031-AC12-5AF728D02327}" type="pres">
      <dgm:prSet presAssocID="{4A77D63F-781B-4121-96D3-678CF85D6A7F}" presName="connectorText" presStyleLbl="sibTrans2D1" presStyleIdx="4" presStyleCnt="5"/>
      <dgm:spPr/>
      <dgm:t>
        <a:bodyPr/>
        <a:lstStyle/>
        <a:p>
          <a:endParaRPr lang="pt-PT"/>
        </a:p>
      </dgm:t>
    </dgm:pt>
    <dgm:pt modelId="{BADB9755-E602-4255-8A18-D3BD9B0E2AAB}" type="pres">
      <dgm:prSet presAssocID="{F0E4FCF8-3181-488B-AD9B-CB1E7CAB19F1}" presName="node" presStyleLbl="node1" presStyleIdx="5" presStyleCnt="6" custLinFactNeighborX="831" custLinFactNeighborY="-69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A5CA588-211B-46B8-91F3-B016A3C0B45E}" type="presOf" srcId="{0E82001A-3EF4-4424-AF21-A3DCB192EF8C}" destId="{106FD6F6-23E2-48EA-A2FB-D6F564898601}" srcOrd="0" destOrd="0" presId="urn:microsoft.com/office/officeart/2005/8/layout/process5"/>
    <dgm:cxn modelId="{FEA076E4-BBAA-42E8-966F-0EBEFE8CDC98}" type="presOf" srcId="{2CBB52A4-FE0D-4B50-BAD0-909039C409E2}" destId="{46A273D5-156B-45FB-B5E9-3DDA3548E191}" srcOrd="0" destOrd="0" presId="urn:microsoft.com/office/officeart/2005/8/layout/process5"/>
    <dgm:cxn modelId="{BAE50A74-DF4D-4653-8887-50F247BE3808}" type="presOf" srcId="{5DF37163-2D29-46F1-AB5D-F23DDF599664}" destId="{E2C40A6C-05EB-46BE-A73E-5FF4F205AEE3}" srcOrd="0" destOrd="0" presId="urn:microsoft.com/office/officeart/2005/8/layout/process5"/>
    <dgm:cxn modelId="{4C8DA56D-D0E2-4027-BC7F-C40BFC949E23}" type="presOf" srcId="{18763EAD-6AFD-4981-A9E9-C28CF67A4435}" destId="{2BD1B953-C616-40FF-A977-15C41DC85CF6}" srcOrd="0" destOrd="0" presId="urn:microsoft.com/office/officeart/2005/8/layout/process5"/>
    <dgm:cxn modelId="{88CA4773-E0DF-454B-B759-83008B26E4EA}" srcId="{67689359-D25A-4F9C-B569-677ED5A76E0D}" destId="{F0E4FCF8-3181-488B-AD9B-CB1E7CAB19F1}" srcOrd="5" destOrd="0" parTransId="{D361E753-87A7-4BF0-9E5C-CD48FA74ADD7}" sibTransId="{958A8BBB-ADF2-4324-8903-6DC515AD600C}"/>
    <dgm:cxn modelId="{39CC605C-03A0-4C46-99A2-C13E043E2C56}" srcId="{67689359-D25A-4F9C-B569-677ED5A76E0D}" destId="{826EF913-ED9C-4F83-B687-6A3076F305B2}" srcOrd="4" destOrd="0" parTransId="{7F11C8FC-1A4A-4D6E-AB45-F3EE0109DEB3}" sibTransId="{4A77D63F-781B-4121-96D3-678CF85D6A7F}"/>
    <dgm:cxn modelId="{107A1476-3CF4-4E42-963A-BBB4EE5441D0}" type="presOf" srcId="{18763EAD-6AFD-4981-A9E9-C28CF67A4435}" destId="{586AC84A-D370-4566-866D-CD82F330BE9C}" srcOrd="1" destOrd="0" presId="urn:microsoft.com/office/officeart/2005/8/layout/process5"/>
    <dgm:cxn modelId="{2A861102-4ED4-4AFA-86DE-D37F78832EC0}" srcId="{67689359-D25A-4F9C-B569-677ED5A76E0D}" destId="{5DF37163-2D29-46F1-AB5D-F23DDF599664}" srcOrd="0" destOrd="0" parTransId="{421BA4F3-EF3E-4FE8-AF6A-99E7B6330A11}" sibTransId="{0E82001A-3EF4-4424-AF21-A3DCB192EF8C}"/>
    <dgm:cxn modelId="{290ED359-117B-43C9-AD35-10FE847212AB}" type="presOf" srcId="{72874F0B-972B-4993-B44E-80DBAD50A85E}" destId="{F8554C2C-44CE-48B8-AEA1-A17CE33AF740}" srcOrd="1" destOrd="0" presId="urn:microsoft.com/office/officeart/2005/8/layout/process5"/>
    <dgm:cxn modelId="{B6386F9D-7553-4869-B40A-118C726A25FF}" type="presOf" srcId="{4A77D63F-781B-4121-96D3-678CF85D6A7F}" destId="{5FABC74E-39F5-4031-AC12-5AF728D02327}" srcOrd="1" destOrd="0" presId="urn:microsoft.com/office/officeart/2005/8/layout/process5"/>
    <dgm:cxn modelId="{017C0AAE-F301-4DDD-A959-4DD2328222F1}" type="presOf" srcId="{67689359-D25A-4F9C-B569-677ED5A76E0D}" destId="{870F7BE7-74B8-46BA-A758-27C2DDCA073C}" srcOrd="0" destOrd="0" presId="urn:microsoft.com/office/officeart/2005/8/layout/process5"/>
    <dgm:cxn modelId="{894F137A-DA08-4485-B3B9-45154B545721}" type="presOf" srcId="{FD105BED-D9D6-45C0-9E2E-72005429867D}" destId="{A77B4673-5FFC-4A86-96BA-318CEA90F3A8}" srcOrd="0" destOrd="0" presId="urn:microsoft.com/office/officeart/2005/8/layout/process5"/>
    <dgm:cxn modelId="{2792ED35-962A-4C92-9D48-EF697DFE71D3}" type="presOf" srcId="{0E82001A-3EF4-4424-AF21-A3DCB192EF8C}" destId="{ACA4F72E-008D-423E-BCDF-52D9B690D5CD}" srcOrd="1" destOrd="0" presId="urn:microsoft.com/office/officeart/2005/8/layout/process5"/>
    <dgm:cxn modelId="{742B2164-3677-419B-88BD-30ECA66D4187}" srcId="{67689359-D25A-4F9C-B569-677ED5A76E0D}" destId="{2BF0B92B-B169-469D-8432-B4CB35D73B4F}" srcOrd="1" destOrd="0" parTransId="{C370AB27-1F8A-47F1-96B8-6AD24C54B053}" sibTransId="{18763EAD-6AFD-4981-A9E9-C28CF67A4435}"/>
    <dgm:cxn modelId="{BBCAD642-27C8-4574-8D47-9B9E2F5845EE}" srcId="{67689359-D25A-4F9C-B569-677ED5A76E0D}" destId="{FD105BED-D9D6-45C0-9E2E-72005429867D}" srcOrd="2" destOrd="0" parTransId="{BFAF646D-023E-4EA0-B078-9E59CCAE46F7}" sibTransId="{72874F0B-972B-4993-B44E-80DBAD50A85E}"/>
    <dgm:cxn modelId="{A2644272-8AB8-4C61-B816-403A44A5E571}" type="presOf" srcId="{72874F0B-972B-4993-B44E-80DBAD50A85E}" destId="{BC5CECEB-8FAF-4A4E-811E-A7E0B9AC844D}" srcOrd="0" destOrd="0" presId="urn:microsoft.com/office/officeart/2005/8/layout/process5"/>
    <dgm:cxn modelId="{2CB809A3-67A8-4C3F-AEEE-71B1BF7B57FB}" type="presOf" srcId="{4A77D63F-781B-4121-96D3-678CF85D6A7F}" destId="{8757CF77-9091-4607-908F-A7AB2F67A4F3}" srcOrd="0" destOrd="0" presId="urn:microsoft.com/office/officeart/2005/8/layout/process5"/>
    <dgm:cxn modelId="{8A149ED8-EA76-463C-A48C-DC7D1148EDE2}" type="presOf" srcId="{02FAECA9-1092-4211-AFCD-BB805624B743}" destId="{68F244C8-99BF-4B50-953A-6DF6697AC7E7}" srcOrd="1" destOrd="0" presId="urn:microsoft.com/office/officeart/2005/8/layout/process5"/>
    <dgm:cxn modelId="{86FDE855-07FA-4335-ABCE-629ABABF87CB}" type="presOf" srcId="{02FAECA9-1092-4211-AFCD-BB805624B743}" destId="{B9964078-E1CB-4DF1-BA7D-C39C683677BB}" srcOrd="0" destOrd="0" presId="urn:microsoft.com/office/officeart/2005/8/layout/process5"/>
    <dgm:cxn modelId="{A9DA9623-384E-4AF6-87D5-18AE973169CB}" srcId="{67689359-D25A-4F9C-B569-677ED5A76E0D}" destId="{2CBB52A4-FE0D-4B50-BAD0-909039C409E2}" srcOrd="3" destOrd="0" parTransId="{5C9997D4-7ADD-4295-8572-E8828A2E04BA}" sibTransId="{02FAECA9-1092-4211-AFCD-BB805624B743}"/>
    <dgm:cxn modelId="{55149F4B-E1FB-4E67-93E8-4DF150313104}" type="presOf" srcId="{826EF913-ED9C-4F83-B687-6A3076F305B2}" destId="{7A845B72-7939-4D88-AB3B-5FB02BAEA65A}" srcOrd="0" destOrd="0" presId="urn:microsoft.com/office/officeart/2005/8/layout/process5"/>
    <dgm:cxn modelId="{E5B0D6D6-0CE9-4B44-BEBA-790C5EBDF797}" type="presOf" srcId="{2BF0B92B-B169-469D-8432-B4CB35D73B4F}" destId="{C118EFAA-25FB-48B4-A128-6B37CCB6D689}" srcOrd="0" destOrd="0" presId="urn:microsoft.com/office/officeart/2005/8/layout/process5"/>
    <dgm:cxn modelId="{D2506CEB-ACCD-423C-BBA6-2D2CF5F7DA98}" type="presOf" srcId="{F0E4FCF8-3181-488B-AD9B-CB1E7CAB19F1}" destId="{BADB9755-E602-4255-8A18-D3BD9B0E2AAB}" srcOrd="0" destOrd="0" presId="urn:microsoft.com/office/officeart/2005/8/layout/process5"/>
    <dgm:cxn modelId="{93B56B9F-D16D-48BB-AB60-9D0C47AFE650}" type="presParOf" srcId="{870F7BE7-74B8-46BA-A758-27C2DDCA073C}" destId="{E2C40A6C-05EB-46BE-A73E-5FF4F205AEE3}" srcOrd="0" destOrd="0" presId="urn:microsoft.com/office/officeart/2005/8/layout/process5"/>
    <dgm:cxn modelId="{ECB50234-7F39-4520-A0AC-1BE78485EB54}" type="presParOf" srcId="{870F7BE7-74B8-46BA-A758-27C2DDCA073C}" destId="{106FD6F6-23E2-48EA-A2FB-D6F564898601}" srcOrd="1" destOrd="0" presId="urn:microsoft.com/office/officeart/2005/8/layout/process5"/>
    <dgm:cxn modelId="{5EBE679F-F019-4D3D-90FA-44FE952B6AAD}" type="presParOf" srcId="{106FD6F6-23E2-48EA-A2FB-D6F564898601}" destId="{ACA4F72E-008D-423E-BCDF-52D9B690D5CD}" srcOrd="0" destOrd="0" presId="urn:microsoft.com/office/officeart/2005/8/layout/process5"/>
    <dgm:cxn modelId="{F5392427-187B-480A-A82E-42124B6E7B71}" type="presParOf" srcId="{870F7BE7-74B8-46BA-A758-27C2DDCA073C}" destId="{C118EFAA-25FB-48B4-A128-6B37CCB6D689}" srcOrd="2" destOrd="0" presId="urn:microsoft.com/office/officeart/2005/8/layout/process5"/>
    <dgm:cxn modelId="{6E31F6BB-1B9A-4718-BCC3-8AEE417AA1C2}" type="presParOf" srcId="{870F7BE7-74B8-46BA-A758-27C2DDCA073C}" destId="{2BD1B953-C616-40FF-A977-15C41DC85CF6}" srcOrd="3" destOrd="0" presId="urn:microsoft.com/office/officeart/2005/8/layout/process5"/>
    <dgm:cxn modelId="{33DA47AE-8071-46D8-9882-D9609C0F3A5C}" type="presParOf" srcId="{2BD1B953-C616-40FF-A977-15C41DC85CF6}" destId="{586AC84A-D370-4566-866D-CD82F330BE9C}" srcOrd="0" destOrd="0" presId="urn:microsoft.com/office/officeart/2005/8/layout/process5"/>
    <dgm:cxn modelId="{EC858E64-EFC9-4C88-B1FE-D1D85AB7621F}" type="presParOf" srcId="{870F7BE7-74B8-46BA-A758-27C2DDCA073C}" destId="{A77B4673-5FFC-4A86-96BA-318CEA90F3A8}" srcOrd="4" destOrd="0" presId="urn:microsoft.com/office/officeart/2005/8/layout/process5"/>
    <dgm:cxn modelId="{683192CC-CAFE-45FD-A644-D4539E13E3C0}" type="presParOf" srcId="{870F7BE7-74B8-46BA-A758-27C2DDCA073C}" destId="{BC5CECEB-8FAF-4A4E-811E-A7E0B9AC844D}" srcOrd="5" destOrd="0" presId="urn:microsoft.com/office/officeart/2005/8/layout/process5"/>
    <dgm:cxn modelId="{A01F9143-F32C-4604-8DCC-0E33416A7D3D}" type="presParOf" srcId="{BC5CECEB-8FAF-4A4E-811E-A7E0B9AC844D}" destId="{F8554C2C-44CE-48B8-AEA1-A17CE33AF740}" srcOrd="0" destOrd="0" presId="urn:microsoft.com/office/officeart/2005/8/layout/process5"/>
    <dgm:cxn modelId="{B683AD23-54B3-44CC-9377-4080133F56C4}" type="presParOf" srcId="{870F7BE7-74B8-46BA-A758-27C2DDCA073C}" destId="{46A273D5-156B-45FB-B5E9-3DDA3548E191}" srcOrd="6" destOrd="0" presId="urn:microsoft.com/office/officeart/2005/8/layout/process5"/>
    <dgm:cxn modelId="{5014E0B6-B670-4FE3-A84B-601541725564}" type="presParOf" srcId="{870F7BE7-74B8-46BA-A758-27C2DDCA073C}" destId="{B9964078-E1CB-4DF1-BA7D-C39C683677BB}" srcOrd="7" destOrd="0" presId="urn:microsoft.com/office/officeart/2005/8/layout/process5"/>
    <dgm:cxn modelId="{D437F236-F34B-481A-ADE5-81E3D871D273}" type="presParOf" srcId="{B9964078-E1CB-4DF1-BA7D-C39C683677BB}" destId="{68F244C8-99BF-4B50-953A-6DF6697AC7E7}" srcOrd="0" destOrd="0" presId="urn:microsoft.com/office/officeart/2005/8/layout/process5"/>
    <dgm:cxn modelId="{C99A3550-F6A6-44A4-9AE0-8A6E09141CDC}" type="presParOf" srcId="{870F7BE7-74B8-46BA-A758-27C2DDCA073C}" destId="{7A845B72-7939-4D88-AB3B-5FB02BAEA65A}" srcOrd="8" destOrd="0" presId="urn:microsoft.com/office/officeart/2005/8/layout/process5"/>
    <dgm:cxn modelId="{5EE3E812-17F1-475A-83CA-BA0E8D896CFB}" type="presParOf" srcId="{870F7BE7-74B8-46BA-A758-27C2DDCA073C}" destId="{8757CF77-9091-4607-908F-A7AB2F67A4F3}" srcOrd="9" destOrd="0" presId="urn:microsoft.com/office/officeart/2005/8/layout/process5"/>
    <dgm:cxn modelId="{73898F52-3979-488A-90CD-268FF93E7EDC}" type="presParOf" srcId="{8757CF77-9091-4607-908F-A7AB2F67A4F3}" destId="{5FABC74E-39F5-4031-AC12-5AF728D02327}" srcOrd="0" destOrd="0" presId="urn:microsoft.com/office/officeart/2005/8/layout/process5"/>
    <dgm:cxn modelId="{4CAE3A0F-5920-4206-95D5-3F3EE00B277F}" type="presParOf" srcId="{870F7BE7-74B8-46BA-A758-27C2DDCA073C}" destId="{BADB9755-E602-4255-8A18-D3BD9B0E2AAB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C60760-207C-4D8A-80A7-C08AA56BE5A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A04A1EE-B3A7-4F19-BB97-BC6305F1609B}">
      <dgm:prSet phldrT="[Texto]" custT="1"/>
      <dgm:spPr/>
      <dgm:t>
        <a:bodyPr/>
        <a:lstStyle/>
        <a:p>
          <a:endParaRPr lang="pt-PT" sz="1600" dirty="0"/>
        </a:p>
      </dgm:t>
    </dgm:pt>
    <dgm:pt modelId="{34292E35-024E-4A9B-ACD9-AECB7F4EE939}" type="parTrans" cxnId="{8A8B04C7-7CEA-4EA0-A2AD-14E3B51208EC}">
      <dgm:prSet/>
      <dgm:spPr/>
      <dgm:t>
        <a:bodyPr/>
        <a:lstStyle/>
        <a:p>
          <a:endParaRPr lang="pt-PT"/>
        </a:p>
      </dgm:t>
    </dgm:pt>
    <dgm:pt modelId="{F3863235-77ED-4D38-AAC8-B8658D15D0EC}" type="sibTrans" cxnId="{8A8B04C7-7CEA-4EA0-A2AD-14E3B51208EC}">
      <dgm:prSet custT="1"/>
      <dgm:spPr/>
      <dgm:t>
        <a:bodyPr/>
        <a:lstStyle/>
        <a:p>
          <a:r>
            <a:rPr lang="pt-PT" sz="1600" dirty="0"/>
            <a:t>Recolha de Informação</a:t>
          </a:r>
        </a:p>
      </dgm:t>
    </dgm:pt>
    <dgm:pt modelId="{7F08E008-9CE9-42E3-8CA6-DCDEAACED4B8}">
      <dgm:prSet phldrT="[Texto]"/>
      <dgm:spPr/>
      <dgm:t>
        <a:bodyPr/>
        <a:lstStyle/>
        <a:p>
          <a:endParaRPr lang="pt-PT" dirty="0"/>
        </a:p>
      </dgm:t>
    </dgm:pt>
    <dgm:pt modelId="{111F0001-8BC8-41B0-AC90-4C2D7628E19B}" type="parTrans" cxnId="{6F48040E-5179-4776-BF10-1CB5A92B4CAB}">
      <dgm:prSet/>
      <dgm:spPr/>
      <dgm:t>
        <a:bodyPr/>
        <a:lstStyle/>
        <a:p>
          <a:endParaRPr lang="pt-PT"/>
        </a:p>
      </dgm:t>
    </dgm:pt>
    <dgm:pt modelId="{A0029A3D-F470-423C-85C3-D8D5AE67ED72}" type="sibTrans" cxnId="{6F48040E-5179-4776-BF10-1CB5A92B4CAB}">
      <dgm:prSet/>
      <dgm:spPr/>
      <dgm:t>
        <a:bodyPr/>
        <a:lstStyle/>
        <a:p>
          <a:endParaRPr lang="pt-PT"/>
        </a:p>
      </dgm:t>
    </dgm:pt>
    <dgm:pt modelId="{77632020-2860-45AD-8FFF-9C896DA33467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PT" sz="1800" b="1" dirty="0">
              <a:solidFill>
                <a:schemeClr val="accent6">
                  <a:lumMod val="50000"/>
                </a:schemeClr>
              </a:solidFill>
              <a:latin typeface="+mn-lt"/>
            </a:rPr>
            <a:t>Desafio</a:t>
          </a:r>
        </a:p>
      </dgm:t>
    </dgm:pt>
    <dgm:pt modelId="{0AFF4827-0C99-4A4E-BD91-D58BD7DC79BE}" type="parTrans" cxnId="{60F617C0-A337-405D-B3D2-66F32F08E5D8}">
      <dgm:prSet/>
      <dgm:spPr/>
      <dgm:t>
        <a:bodyPr/>
        <a:lstStyle/>
        <a:p>
          <a:endParaRPr lang="pt-PT"/>
        </a:p>
      </dgm:t>
    </dgm:pt>
    <dgm:pt modelId="{21C2E062-7195-4D9E-A6B9-5858965DB5E8}" type="sibTrans" cxnId="{60F617C0-A337-405D-B3D2-66F32F08E5D8}">
      <dgm:prSet custT="1"/>
      <dgm:spPr/>
      <dgm:t>
        <a:bodyPr/>
        <a:lstStyle/>
        <a:p>
          <a:r>
            <a:rPr lang="pt-PT" sz="1600" dirty="0" smtClean="0"/>
            <a:t>Produção de Relatórios</a:t>
          </a:r>
          <a:endParaRPr lang="pt-PT" sz="1600" b="0" dirty="0"/>
        </a:p>
      </dgm:t>
    </dgm:pt>
    <dgm:pt modelId="{7ADAC554-3BE0-4653-B9C2-45D334036D39}">
      <dgm:prSet phldrT="[Texto]" custT="1"/>
      <dgm:spPr/>
      <dgm:t>
        <a:bodyPr/>
        <a:lstStyle/>
        <a:p>
          <a:pPr algn="ctr"/>
          <a:r>
            <a:rPr lang="pt-PT" sz="1600" b="1" dirty="0">
              <a:solidFill>
                <a:srgbClr val="0070C0"/>
              </a:solidFill>
            </a:rPr>
            <a:t>Como vai participar cada disciplina?</a:t>
          </a:r>
        </a:p>
      </dgm:t>
    </dgm:pt>
    <dgm:pt modelId="{AE5E2DA8-AFAD-4AA5-98CC-1D7EFE6C3695}" type="parTrans" cxnId="{6A75800E-CCE1-42CA-9119-FA3E8CE98D8B}">
      <dgm:prSet/>
      <dgm:spPr/>
      <dgm:t>
        <a:bodyPr/>
        <a:lstStyle/>
        <a:p>
          <a:endParaRPr lang="pt-PT"/>
        </a:p>
      </dgm:t>
    </dgm:pt>
    <dgm:pt modelId="{16D5B09E-1972-48EC-A1DF-014653CBE404}" type="sibTrans" cxnId="{6A75800E-CCE1-42CA-9119-FA3E8CE98D8B}">
      <dgm:prSet/>
      <dgm:spPr/>
      <dgm:t>
        <a:bodyPr/>
        <a:lstStyle/>
        <a:p>
          <a:endParaRPr lang="pt-PT"/>
        </a:p>
      </dgm:t>
    </dgm:pt>
    <dgm:pt modelId="{22FA225C-3E99-414F-AC74-85A799A10224}">
      <dgm:prSet phldrT="[Texto]" custT="1"/>
      <dgm:spPr/>
      <dgm:t>
        <a:bodyPr/>
        <a:lstStyle/>
        <a:p>
          <a:r>
            <a:rPr lang="pt-PT" sz="1600" b="0" smtClean="0"/>
            <a:t>Apresent.</a:t>
          </a:r>
          <a:endParaRPr lang="pt-PT" sz="1600" b="0" dirty="0"/>
        </a:p>
        <a:p>
          <a:r>
            <a:rPr lang="pt-PT" sz="1600" b="0" dirty="0"/>
            <a:t>de resultados</a:t>
          </a:r>
        </a:p>
      </dgm:t>
    </dgm:pt>
    <dgm:pt modelId="{4CEA0D4A-5E47-4DD3-8798-CED9B04926F5}" type="parTrans" cxnId="{74C8BE2C-BEBB-4AA5-864C-02B9972A5823}">
      <dgm:prSet/>
      <dgm:spPr/>
      <dgm:t>
        <a:bodyPr/>
        <a:lstStyle/>
        <a:p>
          <a:endParaRPr lang="pt-PT"/>
        </a:p>
      </dgm:t>
    </dgm:pt>
    <dgm:pt modelId="{623C2128-8171-4F3A-B8DF-118A500BB338}" type="sibTrans" cxnId="{74C8BE2C-BEBB-4AA5-864C-02B9972A5823}">
      <dgm:prSet custT="1"/>
      <dgm:spPr/>
      <dgm:t>
        <a:bodyPr/>
        <a:lstStyle/>
        <a:p>
          <a:r>
            <a:rPr lang="pt-PT" sz="1600" b="0" dirty="0"/>
            <a:t>Discussão </a:t>
          </a:r>
        </a:p>
        <a:p>
          <a:r>
            <a:rPr lang="pt-PT" sz="1600" b="0" dirty="0"/>
            <a:t>de Resultados</a:t>
          </a:r>
        </a:p>
      </dgm:t>
    </dgm:pt>
    <dgm:pt modelId="{72A89F46-0CB4-43AE-B3F5-EAD97B2AF73B}">
      <dgm:prSet phldrT="[Texto]" custT="1"/>
      <dgm:spPr/>
      <dgm:t>
        <a:bodyPr/>
        <a:lstStyle/>
        <a:p>
          <a:pPr algn="ctr"/>
          <a:r>
            <a:rPr lang="pt-PT" sz="1600" b="1" dirty="0">
              <a:solidFill>
                <a:srgbClr val="0070C0"/>
              </a:solidFill>
            </a:rPr>
            <a:t>Que</a:t>
          </a:r>
          <a:r>
            <a:rPr lang="pt-PT" sz="1600" b="1" baseline="0" dirty="0">
              <a:solidFill>
                <a:srgbClr val="0070C0"/>
              </a:solidFill>
            </a:rPr>
            <a:t> </a:t>
          </a:r>
          <a:r>
            <a:rPr lang="pt-PT" sz="1600" b="1" baseline="0" dirty="0" smtClean="0">
              <a:solidFill>
                <a:srgbClr val="0070C0"/>
              </a:solidFill>
            </a:rPr>
            <a:t>parceiros</a:t>
          </a:r>
          <a:br>
            <a:rPr lang="pt-PT" sz="1600" b="1" baseline="0" dirty="0" smtClean="0">
              <a:solidFill>
                <a:srgbClr val="0070C0"/>
              </a:solidFill>
            </a:rPr>
          </a:br>
          <a:r>
            <a:rPr lang="pt-PT" sz="1600" b="1" baseline="0" dirty="0" smtClean="0">
              <a:solidFill>
                <a:srgbClr val="0070C0"/>
              </a:solidFill>
            </a:rPr>
            <a:t>da </a:t>
          </a:r>
          <a:r>
            <a:rPr lang="pt-PT" sz="1600" b="1" baseline="0" dirty="0">
              <a:solidFill>
                <a:srgbClr val="0070C0"/>
              </a:solidFill>
            </a:rPr>
            <a:t>comunidade vamos envolver?</a:t>
          </a:r>
          <a:endParaRPr lang="pt-PT" sz="1600" b="1" dirty="0">
            <a:solidFill>
              <a:srgbClr val="0070C0"/>
            </a:solidFill>
          </a:endParaRPr>
        </a:p>
      </dgm:t>
    </dgm:pt>
    <dgm:pt modelId="{1708F6A7-E254-4EAE-8C1F-DAB16B726B4A}" type="parTrans" cxnId="{C612D053-C3B8-447C-BE9C-5EF844E79578}">
      <dgm:prSet/>
      <dgm:spPr/>
      <dgm:t>
        <a:bodyPr/>
        <a:lstStyle/>
        <a:p>
          <a:endParaRPr lang="pt-PT"/>
        </a:p>
      </dgm:t>
    </dgm:pt>
    <dgm:pt modelId="{F4E507D0-2F4A-42B1-9B98-8FB421EE086B}" type="sibTrans" cxnId="{C612D053-C3B8-447C-BE9C-5EF844E79578}">
      <dgm:prSet/>
      <dgm:spPr/>
      <dgm:t>
        <a:bodyPr/>
        <a:lstStyle/>
        <a:p>
          <a:endParaRPr lang="pt-PT"/>
        </a:p>
      </dgm:t>
    </dgm:pt>
    <dgm:pt modelId="{B80BC0B2-4E7C-4750-8401-14F7C49985EF}" type="pres">
      <dgm:prSet presAssocID="{BCC60760-207C-4D8A-80A7-C08AA56BE5A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PT"/>
        </a:p>
      </dgm:t>
    </dgm:pt>
    <dgm:pt modelId="{82DC3E40-1A66-48AD-8299-8FF44526D502}" type="pres">
      <dgm:prSet presAssocID="{1A04A1EE-B3A7-4F19-BB97-BC6305F1609B}" presName="composite" presStyleCnt="0"/>
      <dgm:spPr/>
    </dgm:pt>
    <dgm:pt modelId="{17568FFB-9A33-4C80-92E3-03036C872384}" type="pres">
      <dgm:prSet presAssocID="{1A04A1EE-B3A7-4F19-BB97-BC6305F1609B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E58D970-A6E1-4040-BDBD-4BC6C3F18525}" type="pres">
      <dgm:prSet presAssocID="{1A04A1EE-B3A7-4F19-BB97-BC6305F1609B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9FBCD6E-9F38-4C92-A69B-B1973F1F8D80}" type="pres">
      <dgm:prSet presAssocID="{1A04A1EE-B3A7-4F19-BB97-BC6305F1609B}" presName="BalanceSpacing" presStyleCnt="0"/>
      <dgm:spPr/>
    </dgm:pt>
    <dgm:pt modelId="{228E773D-0F50-47D2-87DD-D4D7C5D2CBAC}" type="pres">
      <dgm:prSet presAssocID="{1A04A1EE-B3A7-4F19-BB97-BC6305F1609B}" presName="BalanceSpacing1" presStyleCnt="0"/>
      <dgm:spPr/>
    </dgm:pt>
    <dgm:pt modelId="{A5E17C8F-5F0E-46A1-98AD-FFC8501203DB}" type="pres">
      <dgm:prSet presAssocID="{F3863235-77ED-4D38-AAC8-B8658D15D0EC}" presName="Accent1Text" presStyleLbl="node1" presStyleIdx="1" presStyleCnt="6"/>
      <dgm:spPr/>
      <dgm:t>
        <a:bodyPr/>
        <a:lstStyle/>
        <a:p>
          <a:endParaRPr lang="pt-PT"/>
        </a:p>
      </dgm:t>
    </dgm:pt>
    <dgm:pt modelId="{D2453167-BFE2-4AA6-BFD4-5E5056D22E9B}" type="pres">
      <dgm:prSet presAssocID="{F3863235-77ED-4D38-AAC8-B8658D15D0EC}" presName="spaceBetweenRectangles" presStyleCnt="0"/>
      <dgm:spPr/>
    </dgm:pt>
    <dgm:pt modelId="{2D496EE8-B78E-48DE-8576-A05A9F9A6E90}" type="pres">
      <dgm:prSet presAssocID="{77632020-2860-45AD-8FFF-9C896DA33467}" presName="composite" presStyleCnt="0"/>
      <dgm:spPr/>
    </dgm:pt>
    <dgm:pt modelId="{E2558681-88ED-44FC-9573-112DB5F9A8AB}" type="pres">
      <dgm:prSet presAssocID="{77632020-2860-45AD-8FFF-9C896DA33467}" presName="Parent1" presStyleLbl="node1" presStyleIdx="2" presStyleCnt="6" custLinFactNeighborX="776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9DB2C20-B725-4745-A351-05D42B411261}" type="pres">
      <dgm:prSet presAssocID="{77632020-2860-45AD-8FFF-9C896DA33467}" presName="Childtext1" presStyleLbl="revTx" presStyleIdx="1" presStyleCnt="3" custScaleY="47163" custLinFactX="121304" custLinFactNeighborX="200000" custLinFactNeighborY="-906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94C9E39-9410-4F84-A617-73F567D33E01}" type="pres">
      <dgm:prSet presAssocID="{77632020-2860-45AD-8FFF-9C896DA33467}" presName="BalanceSpacing" presStyleCnt="0"/>
      <dgm:spPr/>
    </dgm:pt>
    <dgm:pt modelId="{1C5AB872-CED2-436F-94CC-8E5F8CD7054B}" type="pres">
      <dgm:prSet presAssocID="{77632020-2860-45AD-8FFF-9C896DA33467}" presName="BalanceSpacing1" presStyleCnt="0"/>
      <dgm:spPr/>
    </dgm:pt>
    <dgm:pt modelId="{0DFC2DE8-AE26-471E-8EF1-EA52BE28CB58}" type="pres">
      <dgm:prSet presAssocID="{21C2E062-7195-4D9E-A6B9-5858965DB5E8}" presName="Accent1Text" presStyleLbl="node1" presStyleIdx="3" presStyleCnt="6"/>
      <dgm:spPr/>
      <dgm:t>
        <a:bodyPr/>
        <a:lstStyle/>
        <a:p>
          <a:endParaRPr lang="pt-PT"/>
        </a:p>
      </dgm:t>
    </dgm:pt>
    <dgm:pt modelId="{6F1D8CA7-DD84-4709-9067-49746BA92601}" type="pres">
      <dgm:prSet presAssocID="{21C2E062-7195-4D9E-A6B9-5858965DB5E8}" presName="spaceBetweenRectangles" presStyleCnt="0"/>
      <dgm:spPr/>
    </dgm:pt>
    <dgm:pt modelId="{82D22E27-BA17-4D41-A8ED-258825D53733}" type="pres">
      <dgm:prSet presAssocID="{22FA225C-3E99-414F-AC74-85A799A10224}" presName="composite" presStyleCnt="0"/>
      <dgm:spPr/>
    </dgm:pt>
    <dgm:pt modelId="{B0F22DFC-3442-4030-9A9F-702BAFEB1C12}" type="pres">
      <dgm:prSet presAssocID="{22FA225C-3E99-414F-AC74-85A799A10224}" presName="Parent1" presStyleLbl="node1" presStyleIdx="4" presStyleCnt="6" custScaleX="106398" custScaleY="10200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4CF83CD-A9C3-4DFC-9D4F-33327FB28849}" type="pres">
      <dgm:prSet presAssocID="{22FA225C-3E99-414F-AC74-85A799A10224}" presName="Childtext1" presStyleLbl="revTx" presStyleIdx="2" presStyleCnt="3" custLinFactY="-46549" custLinFactNeighborX="85133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E9EF10D-7A40-449F-B15B-8942696F7430}" type="pres">
      <dgm:prSet presAssocID="{22FA225C-3E99-414F-AC74-85A799A10224}" presName="BalanceSpacing" presStyleCnt="0"/>
      <dgm:spPr/>
    </dgm:pt>
    <dgm:pt modelId="{C133E8F4-354E-46FE-92D5-E0FEB3F0AC10}" type="pres">
      <dgm:prSet presAssocID="{22FA225C-3E99-414F-AC74-85A799A10224}" presName="BalanceSpacing1" presStyleCnt="0"/>
      <dgm:spPr/>
    </dgm:pt>
    <dgm:pt modelId="{C17109C4-0368-42C5-B90C-9C7F5660179C}" type="pres">
      <dgm:prSet presAssocID="{623C2128-8171-4F3A-B8DF-118A500BB338}" presName="Accent1Text" presStyleLbl="node1" presStyleIdx="5" presStyleCnt="6"/>
      <dgm:spPr/>
      <dgm:t>
        <a:bodyPr/>
        <a:lstStyle/>
        <a:p>
          <a:endParaRPr lang="pt-PT"/>
        </a:p>
      </dgm:t>
    </dgm:pt>
  </dgm:ptLst>
  <dgm:cxnLst>
    <dgm:cxn modelId="{C612D053-C3B8-447C-BE9C-5EF844E79578}" srcId="{22FA225C-3E99-414F-AC74-85A799A10224}" destId="{72A89F46-0CB4-43AE-B3F5-EAD97B2AF73B}" srcOrd="0" destOrd="0" parTransId="{1708F6A7-E254-4EAE-8C1F-DAB16B726B4A}" sibTransId="{F4E507D0-2F4A-42B1-9B98-8FB421EE086B}"/>
    <dgm:cxn modelId="{615FBD30-A92F-4C6E-B917-083BBF3581FC}" type="presOf" srcId="{22FA225C-3E99-414F-AC74-85A799A10224}" destId="{B0F22DFC-3442-4030-9A9F-702BAFEB1C12}" srcOrd="0" destOrd="0" presId="urn:microsoft.com/office/officeart/2008/layout/AlternatingHexagons"/>
    <dgm:cxn modelId="{67FB0865-2BD0-402A-B7C2-EE7FEDEF5809}" type="presOf" srcId="{623C2128-8171-4F3A-B8DF-118A500BB338}" destId="{C17109C4-0368-42C5-B90C-9C7F5660179C}" srcOrd="0" destOrd="0" presId="urn:microsoft.com/office/officeart/2008/layout/AlternatingHexagons"/>
    <dgm:cxn modelId="{6F48040E-5179-4776-BF10-1CB5A92B4CAB}" srcId="{1A04A1EE-B3A7-4F19-BB97-BC6305F1609B}" destId="{7F08E008-9CE9-42E3-8CA6-DCDEAACED4B8}" srcOrd="0" destOrd="0" parTransId="{111F0001-8BC8-41B0-AC90-4C2D7628E19B}" sibTransId="{A0029A3D-F470-423C-85C3-D8D5AE67ED72}"/>
    <dgm:cxn modelId="{74C8BE2C-BEBB-4AA5-864C-02B9972A5823}" srcId="{BCC60760-207C-4D8A-80A7-C08AA56BE5A9}" destId="{22FA225C-3E99-414F-AC74-85A799A10224}" srcOrd="2" destOrd="0" parTransId="{4CEA0D4A-5E47-4DD3-8798-CED9B04926F5}" sibTransId="{623C2128-8171-4F3A-B8DF-118A500BB338}"/>
    <dgm:cxn modelId="{EDDD7534-06A3-4A3E-BBF1-37370801CF5B}" type="presOf" srcId="{1A04A1EE-B3A7-4F19-BB97-BC6305F1609B}" destId="{17568FFB-9A33-4C80-92E3-03036C872384}" srcOrd="0" destOrd="0" presId="urn:microsoft.com/office/officeart/2008/layout/AlternatingHexagons"/>
    <dgm:cxn modelId="{2B6496FE-D1BC-4FC1-9196-B29FAD5D9E99}" type="presOf" srcId="{7ADAC554-3BE0-4653-B9C2-45D334036D39}" destId="{79DB2C20-B725-4745-A351-05D42B411261}" srcOrd="0" destOrd="0" presId="urn:microsoft.com/office/officeart/2008/layout/AlternatingHexagons"/>
    <dgm:cxn modelId="{60F617C0-A337-405D-B3D2-66F32F08E5D8}" srcId="{BCC60760-207C-4D8A-80A7-C08AA56BE5A9}" destId="{77632020-2860-45AD-8FFF-9C896DA33467}" srcOrd="1" destOrd="0" parTransId="{0AFF4827-0C99-4A4E-BD91-D58BD7DC79BE}" sibTransId="{21C2E062-7195-4D9E-A6B9-5858965DB5E8}"/>
    <dgm:cxn modelId="{E9CD4CE2-0723-47A0-94B7-E9551E109ED6}" type="presOf" srcId="{BCC60760-207C-4D8A-80A7-C08AA56BE5A9}" destId="{B80BC0B2-4E7C-4750-8401-14F7C49985EF}" srcOrd="0" destOrd="0" presId="urn:microsoft.com/office/officeart/2008/layout/AlternatingHexagons"/>
    <dgm:cxn modelId="{0E606DE0-5CB5-48F1-A52F-CC6C76B3DBCC}" type="presOf" srcId="{F3863235-77ED-4D38-AAC8-B8658D15D0EC}" destId="{A5E17C8F-5F0E-46A1-98AD-FFC8501203DB}" srcOrd="0" destOrd="0" presId="urn:microsoft.com/office/officeart/2008/layout/AlternatingHexagons"/>
    <dgm:cxn modelId="{6A75800E-CCE1-42CA-9119-FA3E8CE98D8B}" srcId="{77632020-2860-45AD-8FFF-9C896DA33467}" destId="{7ADAC554-3BE0-4653-B9C2-45D334036D39}" srcOrd="0" destOrd="0" parTransId="{AE5E2DA8-AFAD-4AA5-98CC-1D7EFE6C3695}" sibTransId="{16D5B09E-1972-48EC-A1DF-014653CBE404}"/>
    <dgm:cxn modelId="{72DB48F8-A234-4C8C-829B-776EC718A90B}" type="presOf" srcId="{77632020-2860-45AD-8FFF-9C896DA33467}" destId="{E2558681-88ED-44FC-9573-112DB5F9A8AB}" srcOrd="0" destOrd="0" presId="urn:microsoft.com/office/officeart/2008/layout/AlternatingHexagons"/>
    <dgm:cxn modelId="{8A8B04C7-7CEA-4EA0-A2AD-14E3B51208EC}" srcId="{BCC60760-207C-4D8A-80A7-C08AA56BE5A9}" destId="{1A04A1EE-B3A7-4F19-BB97-BC6305F1609B}" srcOrd="0" destOrd="0" parTransId="{34292E35-024E-4A9B-ACD9-AECB7F4EE939}" sibTransId="{F3863235-77ED-4D38-AAC8-B8658D15D0EC}"/>
    <dgm:cxn modelId="{88F5D8E3-E782-4A52-B1F0-4D427E85D283}" type="presOf" srcId="{21C2E062-7195-4D9E-A6B9-5858965DB5E8}" destId="{0DFC2DE8-AE26-471E-8EF1-EA52BE28CB58}" srcOrd="0" destOrd="0" presId="urn:microsoft.com/office/officeart/2008/layout/AlternatingHexagons"/>
    <dgm:cxn modelId="{752351AF-3DD3-4F01-9A8F-56485DFF62C7}" type="presOf" srcId="{72A89F46-0CB4-43AE-B3F5-EAD97B2AF73B}" destId="{F4CF83CD-A9C3-4DFC-9D4F-33327FB28849}" srcOrd="0" destOrd="0" presId="urn:microsoft.com/office/officeart/2008/layout/AlternatingHexagons"/>
    <dgm:cxn modelId="{26BE729E-4D0B-450A-BCC3-71638E9589A8}" type="presOf" srcId="{7F08E008-9CE9-42E3-8CA6-DCDEAACED4B8}" destId="{CE58D970-A6E1-4040-BDBD-4BC6C3F18525}" srcOrd="0" destOrd="0" presId="urn:microsoft.com/office/officeart/2008/layout/AlternatingHexagons"/>
    <dgm:cxn modelId="{3FADFA07-B7FC-474C-9A07-EE6F4C711AF4}" type="presParOf" srcId="{B80BC0B2-4E7C-4750-8401-14F7C49985EF}" destId="{82DC3E40-1A66-48AD-8299-8FF44526D502}" srcOrd="0" destOrd="0" presId="urn:microsoft.com/office/officeart/2008/layout/AlternatingHexagons"/>
    <dgm:cxn modelId="{FC449D8C-9B9B-4157-B83D-5B42B3D17F84}" type="presParOf" srcId="{82DC3E40-1A66-48AD-8299-8FF44526D502}" destId="{17568FFB-9A33-4C80-92E3-03036C872384}" srcOrd="0" destOrd="0" presId="urn:microsoft.com/office/officeart/2008/layout/AlternatingHexagons"/>
    <dgm:cxn modelId="{20F81C02-BB8C-4A83-9430-F259D306C096}" type="presParOf" srcId="{82DC3E40-1A66-48AD-8299-8FF44526D502}" destId="{CE58D970-A6E1-4040-BDBD-4BC6C3F18525}" srcOrd="1" destOrd="0" presId="urn:microsoft.com/office/officeart/2008/layout/AlternatingHexagons"/>
    <dgm:cxn modelId="{FE5ADECF-1940-4828-A82D-653B1CEAA050}" type="presParOf" srcId="{82DC3E40-1A66-48AD-8299-8FF44526D502}" destId="{09FBCD6E-9F38-4C92-A69B-B1973F1F8D80}" srcOrd="2" destOrd="0" presId="urn:microsoft.com/office/officeart/2008/layout/AlternatingHexagons"/>
    <dgm:cxn modelId="{2F38CD6E-8C7D-41ED-99A9-DB8E0BB5D951}" type="presParOf" srcId="{82DC3E40-1A66-48AD-8299-8FF44526D502}" destId="{228E773D-0F50-47D2-87DD-D4D7C5D2CBAC}" srcOrd="3" destOrd="0" presId="urn:microsoft.com/office/officeart/2008/layout/AlternatingHexagons"/>
    <dgm:cxn modelId="{C30076D3-71D7-4F01-8F74-D71169025B99}" type="presParOf" srcId="{82DC3E40-1A66-48AD-8299-8FF44526D502}" destId="{A5E17C8F-5F0E-46A1-98AD-FFC8501203DB}" srcOrd="4" destOrd="0" presId="urn:microsoft.com/office/officeart/2008/layout/AlternatingHexagons"/>
    <dgm:cxn modelId="{5D274614-9BFA-4AA8-9CB6-C85C17C511DE}" type="presParOf" srcId="{B80BC0B2-4E7C-4750-8401-14F7C49985EF}" destId="{D2453167-BFE2-4AA6-BFD4-5E5056D22E9B}" srcOrd="1" destOrd="0" presId="urn:microsoft.com/office/officeart/2008/layout/AlternatingHexagons"/>
    <dgm:cxn modelId="{5DD67072-8BFE-40B0-AF0D-458DD99D837E}" type="presParOf" srcId="{B80BC0B2-4E7C-4750-8401-14F7C49985EF}" destId="{2D496EE8-B78E-48DE-8576-A05A9F9A6E90}" srcOrd="2" destOrd="0" presId="urn:microsoft.com/office/officeart/2008/layout/AlternatingHexagons"/>
    <dgm:cxn modelId="{6AC6A1DB-C352-4298-AC17-125B049D321F}" type="presParOf" srcId="{2D496EE8-B78E-48DE-8576-A05A9F9A6E90}" destId="{E2558681-88ED-44FC-9573-112DB5F9A8AB}" srcOrd="0" destOrd="0" presId="urn:microsoft.com/office/officeart/2008/layout/AlternatingHexagons"/>
    <dgm:cxn modelId="{F402539F-666A-4041-ABE5-91BA7C5CB2C5}" type="presParOf" srcId="{2D496EE8-B78E-48DE-8576-A05A9F9A6E90}" destId="{79DB2C20-B725-4745-A351-05D42B411261}" srcOrd="1" destOrd="0" presId="urn:microsoft.com/office/officeart/2008/layout/AlternatingHexagons"/>
    <dgm:cxn modelId="{A9C6FAC7-FB21-401C-BB42-B08A5BDE2806}" type="presParOf" srcId="{2D496EE8-B78E-48DE-8576-A05A9F9A6E90}" destId="{894C9E39-9410-4F84-A617-73F567D33E01}" srcOrd="2" destOrd="0" presId="urn:microsoft.com/office/officeart/2008/layout/AlternatingHexagons"/>
    <dgm:cxn modelId="{FECFF6F4-259D-4FA0-A3AC-A3ECC8C051EE}" type="presParOf" srcId="{2D496EE8-B78E-48DE-8576-A05A9F9A6E90}" destId="{1C5AB872-CED2-436F-94CC-8E5F8CD7054B}" srcOrd="3" destOrd="0" presId="urn:microsoft.com/office/officeart/2008/layout/AlternatingHexagons"/>
    <dgm:cxn modelId="{6CFD2990-0966-44B8-BED7-AD39380B62DB}" type="presParOf" srcId="{2D496EE8-B78E-48DE-8576-A05A9F9A6E90}" destId="{0DFC2DE8-AE26-471E-8EF1-EA52BE28CB58}" srcOrd="4" destOrd="0" presId="urn:microsoft.com/office/officeart/2008/layout/AlternatingHexagons"/>
    <dgm:cxn modelId="{B4E1F42D-49A4-482B-B304-F6842385E938}" type="presParOf" srcId="{B80BC0B2-4E7C-4750-8401-14F7C49985EF}" destId="{6F1D8CA7-DD84-4709-9067-49746BA92601}" srcOrd="3" destOrd="0" presId="urn:microsoft.com/office/officeart/2008/layout/AlternatingHexagons"/>
    <dgm:cxn modelId="{19914DD1-1E4F-4692-9854-D538F9891A45}" type="presParOf" srcId="{B80BC0B2-4E7C-4750-8401-14F7C49985EF}" destId="{82D22E27-BA17-4D41-A8ED-258825D53733}" srcOrd="4" destOrd="0" presId="urn:microsoft.com/office/officeart/2008/layout/AlternatingHexagons"/>
    <dgm:cxn modelId="{DF40A9E6-B8ED-44F2-90CA-9AB3D62924CB}" type="presParOf" srcId="{82D22E27-BA17-4D41-A8ED-258825D53733}" destId="{B0F22DFC-3442-4030-9A9F-702BAFEB1C12}" srcOrd="0" destOrd="0" presId="urn:microsoft.com/office/officeart/2008/layout/AlternatingHexagons"/>
    <dgm:cxn modelId="{A6678356-BEF8-426F-B866-CEE2B618500C}" type="presParOf" srcId="{82D22E27-BA17-4D41-A8ED-258825D53733}" destId="{F4CF83CD-A9C3-4DFC-9D4F-33327FB28849}" srcOrd="1" destOrd="0" presId="urn:microsoft.com/office/officeart/2008/layout/AlternatingHexagons"/>
    <dgm:cxn modelId="{5CB021B2-7536-4FE9-B86E-E5DF79C3D6C8}" type="presParOf" srcId="{82D22E27-BA17-4D41-A8ED-258825D53733}" destId="{4E9EF10D-7A40-449F-B15B-8942696F7430}" srcOrd="2" destOrd="0" presId="urn:microsoft.com/office/officeart/2008/layout/AlternatingHexagons"/>
    <dgm:cxn modelId="{8102ED93-78C2-4EB2-BE7D-EEF0EA668F23}" type="presParOf" srcId="{82D22E27-BA17-4D41-A8ED-258825D53733}" destId="{C133E8F4-354E-46FE-92D5-E0FEB3F0AC10}" srcOrd="3" destOrd="0" presId="urn:microsoft.com/office/officeart/2008/layout/AlternatingHexagons"/>
    <dgm:cxn modelId="{5201E1A5-CA54-4726-8A2E-5E5099F19582}" type="presParOf" srcId="{82D22E27-BA17-4D41-A8ED-258825D53733}" destId="{C17109C4-0368-42C5-B90C-9C7F5660179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F78741-5F15-41DB-8454-5169E8BC5CB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E93DE4F-6AA9-4233-8F60-FA38D825A9FD}" type="pres">
      <dgm:prSet presAssocID="{A1F78741-5F15-41DB-8454-5169E8BC5CB0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1AA20AE3-F9DB-418A-8E15-0033959FBA0F}" type="presOf" srcId="{A1F78741-5F15-41DB-8454-5169E8BC5CB0}" destId="{4E93DE4F-6AA9-4233-8F60-FA38D825A9FD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70A1EB-4C3A-4CB1-853B-1DD913A20106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F2E97C2-B8B5-4FD0-B838-C3D621D26A52}">
      <dgm:prSet phldrT="[Texto]" custT="1"/>
      <dgm:spPr/>
      <dgm:t>
        <a:bodyPr/>
        <a:lstStyle/>
        <a:p>
          <a:endParaRPr lang="pt-PT" sz="1400" b="1" dirty="0">
            <a:solidFill>
              <a:schemeClr val="accent5">
                <a:lumMod val="75000"/>
              </a:schemeClr>
            </a:solidFill>
          </a:endParaRPr>
        </a:p>
        <a:p>
          <a:endParaRPr lang="pt-PT" sz="1400" b="1" dirty="0">
            <a:solidFill>
              <a:schemeClr val="accent5">
                <a:lumMod val="75000"/>
              </a:schemeClr>
            </a:solidFill>
          </a:endParaRPr>
        </a:p>
        <a:p>
          <a:r>
            <a:rPr lang="pt-PT" sz="1400" b="1" dirty="0">
              <a:solidFill>
                <a:schemeClr val="accent5">
                  <a:lumMod val="75000"/>
                </a:schemeClr>
              </a:solidFill>
            </a:rPr>
            <a:t>Impacto da participação dos alunos nas atividades na </a:t>
          </a:r>
          <a: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  <a:t>escola</a:t>
          </a:r>
          <a:b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  <a:t>e </a:t>
          </a:r>
          <a:r>
            <a:rPr lang="pt-PT" sz="1400" b="1" dirty="0">
              <a:solidFill>
                <a:schemeClr val="accent5">
                  <a:lumMod val="75000"/>
                </a:schemeClr>
              </a:solidFill>
            </a:rPr>
            <a:t>na comunidade</a:t>
          </a:r>
        </a:p>
      </dgm:t>
    </dgm:pt>
    <dgm:pt modelId="{4C75AC43-F791-495A-AE99-31E4624C188C}" type="parTrans" cxnId="{40471EF1-13AB-4034-B1EA-0DA61CC42F4F}">
      <dgm:prSet/>
      <dgm:spPr/>
      <dgm:t>
        <a:bodyPr/>
        <a:lstStyle/>
        <a:p>
          <a:endParaRPr lang="pt-PT"/>
        </a:p>
      </dgm:t>
    </dgm:pt>
    <dgm:pt modelId="{6E76B979-6F22-41FC-8EE4-3A647227A9ED}" type="sibTrans" cxnId="{40471EF1-13AB-4034-B1EA-0DA61CC42F4F}">
      <dgm:prSet/>
      <dgm:spPr/>
      <dgm:t>
        <a:bodyPr/>
        <a:lstStyle/>
        <a:p>
          <a:endParaRPr lang="pt-PT"/>
        </a:p>
      </dgm:t>
    </dgm:pt>
    <dgm:pt modelId="{8A4C3BCB-E6E6-4E0A-8588-861C808CEE15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pt-PT" sz="1400" b="1" dirty="0">
              <a:solidFill>
                <a:schemeClr val="accent5">
                  <a:lumMod val="75000"/>
                </a:schemeClr>
              </a:solidFill>
            </a:rPr>
            <a:t>A avaliação deve integrar e refletir as competências de natureza cognitiva, pessoal, social e emocional</a:t>
          </a:r>
          <a:r>
            <a:rPr lang="pt-PT" sz="1400" b="1">
              <a:solidFill>
                <a:schemeClr val="accent5">
                  <a:lumMod val="75000"/>
                </a:schemeClr>
              </a:solidFill>
            </a:rPr>
            <a:t>, </a:t>
          </a:r>
          <a:r>
            <a:rPr lang="pt-PT" sz="1400" b="1" smtClean="0">
              <a:solidFill>
                <a:schemeClr val="accent5">
                  <a:lumMod val="75000"/>
                </a:schemeClr>
              </a:solidFill>
            </a:rPr>
            <a:t>desenvolvidas</a:t>
          </a:r>
          <a:br>
            <a:rPr lang="pt-PT" sz="1400" b="1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smtClean="0">
              <a:solidFill>
                <a:schemeClr val="accent5">
                  <a:lumMod val="75000"/>
                </a:schemeClr>
              </a:solidFill>
            </a:rPr>
            <a:t>e </a:t>
          </a:r>
          <a: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  <a:t>demonstradas</a:t>
          </a:r>
          <a:b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dirty="0" smtClean="0">
              <a:solidFill>
                <a:schemeClr val="accent5">
                  <a:lumMod val="75000"/>
                </a:schemeClr>
              </a:solidFill>
            </a:rPr>
            <a:t>através </a:t>
          </a:r>
          <a:r>
            <a:rPr lang="pt-PT" sz="1400" b="1" dirty="0">
              <a:solidFill>
                <a:schemeClr val="accent5">
                  <a:lumMod val="75000"/>
                </a:schemeClr>
              </a:solidFill>
            </a:rPr>
            <a:t>de evidências</a:t>
          </a:r>
          <a:r>
            <a:rPr lang="pt-PT" sz="1600" b="1" dirty="0">
              <a:solidFill>
                <a:schemeClr val="accent5">
                  <a:lumMod val="75000"/>
                </a:schemeClr>
              </a:solidFill>
            </a:rPr>
            <a:t>.</a:t>
          </a:r>
        </a:p>
      </dgm:t>
    </dgm:pt>
    <dgm:pt modelId="{024E68A8-7697-43F2-9E8D-BC84EF81346A}" type="parTrans" cxnId="{EAE791E7-FB8F-422A-B379-71A2AD7FD6D5}">
      <dgm:prSet/>
      <dgm:spPr/>
      <dgm:t>
        <a:bodyPr/>
        <a:lstStyle/>
        <a:p>
          <a:endParaRPr lang="pt-PT"/>
        </a:p>
      </dgm:t>
    </dgm:pt>
    <dgm:pt modelId="{C7F72BB3-E980-41F6-B88E-5589EC64E397}" type="sibTrans" cxnId="{EAE791E7-FB8F-422A-B379-71A2AD7FD6D5}">
      <dgm:prSet/>
      <dgm:spPr/>
      <dgm:t>
        <a:bodyPr/>
        <a:lstStyle/>
        <a:p>
          <a:endParaRPr lang="pt-PT"/>
        </a:p>
      </dgm:t>
    </dgm:pt>
    <dgm:pt modelId="{035193B1-4B2A-485E-86C2-7646B779439C}">
      <dgm:prSet/>
      <dgm:spPr/>
      <dgm:t>
        <a:bodyPr/>
        <a:lstStyle/>
        <a:p>
          <a:endParaRPr lang="pt-PT"/>
        </a:p>
      </dgm:t>
    </dgm:pt>
    <dgm:pt modelId="{E365F9AB-B6BC-40CA-9F4A-B6FAC8B89AE0}" type="parTrans" cxnId="{0CDECA7B-4F75-444F-B986-B25A903D533D}">
      <dgm:prSet/>
      <dgm:spPr/>
      <dgm:t>
        <a:bodyPr/>
        <a:lstStyle/>
        <a:p>
          <a:endParaRPr lang="pt-PT"/>
        </a:p>
      </dgm:t>
    </dgm:pt>
    <dgm:pt modelId="{889B47A8-22DF-4655-9552-39F26C870917}" type="sibTrans" cxnId="{0CDECA7B-4F75-444F-B986-B25A903D533D}">
      <dgm:prSet/>
      <dgm:spPr/>
      <dgm:t>
        <a:bodyPr/>
        <a:lstStyle/>
        <a:p>
          <a:endParaRPr lang="pt-PT"/>
        </a:p>
      </dgm:t>
    </dgm:pt>
    <dgm:pt modelId="{294BAE3A-8247-4DB3-BB4E-CA91205D775C}">
      <dgm:prSet/>
      <dgm:spPr/>
      <dgm:t>
        <a:bodyPr/>
        <a:lstStyle/>
        <a:p>
          <a:endParaRPr lang="pt-PT"/>
        </a:p>
      </dgm:t>
    </dgm:pt>
    <dgm:pt modelId="{BB9EB09C-0B66-4C1A-8DA2-3C483895860D}" type="parTrans" cxnId="{94EFA4C5-CECC-429D-A155-D959E692B91E}">
      <dgm:prSet/>
      <dgm:spPr/>
      <dgm:t>
        <a:bodyPr/>
        <a:lstStyle/>
        <a:p>
          <a:endParaRPr lang="pt-PT"/>
        </a:p>
      </dgm:t>
    </dgm:pt>
    <dgm:pt modelId="{880B114E-8CD9-482C-A391-8028C9908C21}" type="sibTrans" cxnId="{94EFA4C5-CECC-429D-A155-D959E692B91E}">
      <dgm:prSet/>
      <dgm:spPr/>
      <dgm:t>
        <a:bodyPr/>
        <a:lstStyle/>
        <a:p>
          <a:endParaRPr lang="pt-PT"/>
        </a:p>
      </dgm:t>
    </dgm:pt>
    <dgm:pt modelId="{43135C04-A4DF-4D2E-9BD9-A964B527DBF1}">
      <dgm:prSet/>
      <dgm:spPr/>
      <dgm:t>
        <a:bodyPr/>
        <a:lstStyle/>
        <a:p>
          <a:endParaRPr lang="pt-PT"/>
        </a:p>
      </dgm:t>
    </dgm:pt>
    <dgm:pt modelId="{35DDADAB-37D1-4A26-9C79-2342D06F0CF7}" type="parTrans" cxnId="{583C7D43-DEF0-48F8-B727-E1D90EAC581C}">
      <dgm:prSet/>
      <dgm:spPr/>
      <dgm:t>
        <a:bodyPr/>
        <a:lstStyle/>
        <a:p>
          <a:endParaRPr lang="pt-PT"/>
        </a:p>
      </dgm:t>
    </dgm:pt>
    <dgm:pt modelId="{7F5690DE-A250-4A0F-9E51-3510D7CD372B}" type="sibTrans" cxnId="{583C7D43-DEF0-48F8-B727-E1D90EAC581C}">
      <dgm:prSet/>
      <dgm:spPr/>
      <dgm:t>
        <a:bodyPr/>
        <a:lstStyle/>
        <a:p>
          <a:endParaRPr lang="pt-PT"/>
        </a:p>
      </dgm:t>
    </dgm:pt>
    <dgm:pt modelId="{FF1D2FC2-64AE-4C65-8586-88E91FF436E1}" type="pres">
      <dgm:prSet presAssocID="{DE70A1EB-4C3A-4CB1-853B-1DD913A2010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E89EE752-3E30-4970-8893-539E2BA8C6B3}" type="pres">
      <dgm:prSet presAssocID="{DE70A1EB-4C3A-4CB1-853B-1DD913A20106}" presName="divider" presStyleLbl="fgShp" presStyleIdx="0" presStyleCnt="1"/>
      <dgm:spPr/>
    </dgm:pt>
    <dgm:pt modelId="{491994EB-EA6D-4281-B5DF-7FF156272D9A}" type="pres">
      <dgm:prSet presAssocID="{9F2E97C2-B8B5-4FD0-B838-C3D621D26A52}" presName="downArrow" presStyleLbl="node1" presStyleIdx="0" presStyleCnt="2"/>
      <dgm:spPr/>
    </dgm:pt>
    <dgm:pt modelId="{65B959D0-5C91-43AA-B83E-82CE286A4343}" type="pres">
      <dgm:prSet presAssocID="{9F2E97C2-B8B5-4FD0-B838-C3D621D26A52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7FC7B55-A2AB-45EC-A093-2B8EF084038B}" type="pres">
      <dgm:prSet presAssocID="{8A4C3BCB-E6E6-4E0A-8588-861C808CEE15}" presName="upArrow" presStyleLbl="node1" presStyleIdx="1" presStyleCnt="2"/>
      <dgm:spPr/>
    </dgm:pt>
    <dgm:pt modelId="{F7DE0C0F-0621-46B6-9D14-86F59E22C382}" type="pres">
      <dgm:prSet presAssocID="{8A4C3BCB-E6E6-4E0A-8588-861C808CEE15}" presName="upArrowText" presStyleLbl="revTx" presStyleIdx="1" presStyleCnt="2" custScaleX="137142" custScaleY="84196" custLinFactNeighborY="-170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0CDECA7B-4F75-444F-B986-B25A903D533D}" srcId="{DE70A1EB-4C3A-4CB1-853B-1DD913A20106}" destId="{035193B1-4B2A-485E-86C2-7646B779439C}" srcOrd="2" destOrd="0" parTransId="{E365F9AB-B6BC-40CA-9F4A-B6FAC8B89AE0}" sibTransId="{889B47A8-22DF-4655-9552-39F26C870917}"/>
    <dgm:cxn modelId="{583C7D43-DEF0-48F8-B727-E1D90EAC581C}" srcId="{DE70A1EB-4C3A-4CB1-853B-1DD913A20106}" destId="{43135C04-A4DF-4D2E-9BD9-A964B527DBF1}" srcOrd="4" destOrd="0" parTransId="{35DDADAB-37D1-4A26-9C79-2342D06F0CF7}" sibTransId="{7F5690DE-A250-4A0F-9E51-3510D7CD372B}"/>
    <dgm:cxn modelId="{123C3682-C3C4-4AE6-B62B-FA841E891EA0}" type="presOf" srcId="{DE70A1EB-4C3A-4CB1-853B-1DD913A20106}" destId="{FF1D2FC2-64AE-4C65-8586-88E91FF436E1}" srcOrd="0" destOrd="0" presId="urn:microsoft.com/office/officeart/2005/8/layout/arrow3"/>
    <dgm:cxn modelId="{6C0C1DC0-FE57-4031-BB6D-DC0E54FD2981}" type="presOf" srcId="{8A4C3BCB-E6E6-4E0A-8588-861C808CEE15}" destId="{F7DE0C0F-0621-46B6-9D14-86F59E22C382}" srcOrd="0" destOrd="0" presId="urn:microsoft.com/office/officeart/2005/8/layout/arrow3"/>
    <dgm:cxn modelId="{40471EF1-13AB-4034-B1EA-0DA61CC42F4F}" srcId="{DE70A1EB-4C3A-4CB1-853B-1DD913A20106}" destId="{9F2E97C2-B8B5-4FD0-B838-C3D621D26A52}" srcOrd="0" destOrd="0" parTransId="{4C75AC43-F791-495A-AE99-31E4624C188C}" sibTransId="{6E76B979-6F22-41FC-8EE4-3A647227A9ED}"/>
    <dgm:cxn modelId="{EAE791E7-FB8F-422A-B379-71A2AD7FD6D5}" srcId="{DE70A1EB-4C3A-4CB1-853B-1DD913A20106}" destId="{8A4C3BCB-E6E6-4E0A-8588-861C808CEE15}" srcOrd="1" destOrd="0" parTransId="{024E68A8-7697-43F2-9E8D-BC84EF81346A}" sibTransId="{C7F72BB3-E980-41F6-B88E-5589EC64E397}"/>
    <dgm:cxn modelId="{E0E925F7-BDEF-4C7B-8C45-0F1A0FA765FF}" type="presOf" srcId="{9F2E97C2-B8B5-4FD0-B838-C3D621D26A52}" destId="{65B959D0-5C91-43AA-B83E-82CE286A4343}" srcOrd="0" destOrd="0" presId="urn:microsoft.com/office/officeart/2005/8/layout/arrow3"/>
    <dgm:cxn modelId="{94EFA4C5-CECC-429D-A155-D959E692B91E}" srcId="{DE70A1EB-4C3A-4CB1-853B-1DD913A20106}" destId="{294BAE3A-8247-4DB3-BB4E-CA91205D775C}" srcOrd="3" destOrd="0" parTransId="{BB9EB09C-0B66-4C1A-8DA2-3C483895860D}" sibTransId="{880B114E-8CD9-482C-A391-8028C9908C21}"/>
    <dgm:cxn modelId="{FD40991D-8AE1-4447-AD0D-BD73716ACF5B}" type="presParOf" srcId="{FF1D2FC2-64AE-4C65-8586-88E91FF436E1}" destId="{E89EE752-3E30-4970-8893-539E2BA8C6B3}" srcOrd="0" destOrd="0" presId="urn:microsoft.com/office/officeart/2005/8/layout/arrow3"/>
    <dgm:cxn modelId="{086D6FF7-E619-4D4A-9C2F-6BDA00EAF2F1}" type="presParOf" srcId="{FF1D2FC2-64AE-4C65-8586-88E91FF436E1}" destId="{491994EB-EA6D-4281-B5DF-7FF156272D9A}" srcOrd="1" destOrd="0" presId="urn:microsoft.com/office/officeart/2005/8/layout/arrow3"/>
    <dgm:cxn modelId="{7458931F-124A-426A-AC76-F84687ED4D85}" type="presParOf" srcId="{FF1D2FC2-64AE-4C65-8586-88E91FF436E1}" destId="{65B959D0-5C91-43AA-B83E-82CE286A4343}" srcOrd="2" destOrd="0" presId="urn:microsoft.com/office/officeart/2005/8/layout/arrow3"/>
    <dgm:cxn modelId="{7034978D-18A7-4F36-81CA-F1B2C58A438F}" type="presParOf" srcId="{FF1D2FC2-64AE-4C65-8586-88E91FF436E1}" destId="{A7FC7B55-A2AB-45EC-A093-2B8EF084038B}" srcOrd="3" destOrd="0" presId="urn:microsoft.com/office/officeart/2005/8/layout/arrow3"/>
    <dgm:cxn modelId="{879B5B00-1BF3-4C5D-B6BB-94DC5EBB6FCD}" type="presParOf" srcId="{FF1D2FC2-64AE-4C65-8586-88E91FF436E1}" destId="{F7DE0C0F-0621-46B6-9D14-86F59E22C38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C40A6C-05EB-46BE-A73E-5FF4F205AEE3}">
      <dsp:nvSpPr>
        <dsp:cNvPr id="0" name=""/>
        <dsp:cNvSpPr/>
      </dsp:nvSpPr>
      <dsp:spPr>
        <a:xfrm>
          <a:off x="97043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/>
            <a:t>Estratégia de </a:t>
          </a:r>
          <a:r>
            <a:rPr lang="pt-PT" sz="1600" b="1" kern="1200" dirty="0" smtClean="0"/>
            <a:t>Educação</a:t>
          </a:r>
          <a:br>
            <a:rPr lang="pt-PT" sz="1600" b="1" kern="1200" dirty="0" smtClean="0"/>
          </a:br>
          <a:r>
            <a:rPr lang="pt-PT" sz="1600" b="1" kern="1200" dirty="0" smtClean="0"/>
            <a:t>para </a:t>
          </a:r>
          <a:r>
            <a:rPr lang="pt-PT" sz="1600" b="1" kern="1200" dirty="0"/>
            <a:t>a Cidadania de Escola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0" kern="1200" dirty="0"/>
            <a:t>Desenhada em articulação com PE e </a:t>
          </a:r>
          <a:r>
            <a:rPr lang="pt-PT" sz="1600" b="1" kern="1200" dirty="0"/>
            <a:t>aprovada em CP</a:t>
          </a:r>
        </a:p>
      </dsp:txBody>
      <dsp:txXfrm>
        <a:off x="144776" y="50451"/>
        <a:ext cx="2620721" cy="1534246"/>
      </dsp:txXfrm>
    </dsp:sp>
    <dsp:sp modelId="{106FD6F6-23E2-48EA-A2FB-D6F564898601}">
      <dsp:nvSpPr>
        <dsp:cNvPr id="0" name=""/>
        <dsp:cNvSpPr/>
      </dsp:nvSpPr>
      <dsp:spPr>
        <a:xfrm>
          <a:off x="3052255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300" kern="1200"/>
        </a:p>
      </dsp:txBody>
      <dsp:txXfrm>
        <a:off x="3052255" y="615490"/>
        <a:ext cx="403082" cy="404168"/>
      </dsp:txXfrm>
    </dsp:sp>
    <dsp:sp modelId="{C118EFAA-25FB-48B4-A128-6B37CCB6D689}">
      <dsp:nvSpPr>
        <dsp:cNvPr id="0" name=""/>
        <dsp:cNvSpPr/>
      </dsp:nvSpPr>
      <dsp:spPr>
        <a:xfrm>
          <a:off x="3899706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>
              <a:solidFill>
                <a:schemeClr val="bg1"/>
              </a:solidFill>
            </a:rPr>
            <a:t>Os domínios de Educação para a Cidadania </a:t>
          </a:r>
          <a:r>
            <a:rPr lang="pt-PT" sz="1600" b="0" kern="1200" dirty="0">
              <a:solidFill>
                <a:schemeClr val="bg1"/>
              </a:solidFill>
            </a:rPr>
            <a:t>a trabalhar em CD são </a:t>
          </a:r>
          <a:r>
            <a:rPr lang="pt-PT" sz="1600" b="0" kern="1200" dirty="0" smtClean="0">
              <a:solidFill>
                <a:schemeClr val="bg1"/>
              </a:solidFill>
            </a:rPr>
            <a:t>definidos</a:t>
          </a:r>
          <a:br>
            <a:rPr lang="pt-PT" sz="1600" b="0" kern="1200" dirty="0" smtClean="0">
              <a:solidFill>
                <a:schemeClr val="bg1"/>
              </a:solidFill>
            </a:rPr>
          </a:br>
          <a:r>
            <a:rPr lang="pt-PT" sz="1600" b="0" kern="1200" dirty="0" smtClean="0">
              <a:solidFill>
                <a:schemeClr val="bg1"/>
              </a:solidFill>
            </a:rPr>
            <a:t>e </a:t>
          </a:r>
          <a:r>
            <a:rPr lang="pt-PT" sz="1600" b="0" kern="1200" dirty="0">
              <a:solidFill>
                <a:schemeClr val="bg1"/>
              </a:solidFill>
            </a:rPr>
            <a:t>priorizados por ano </a:t>
          </a:r>
          <a:r>
            <a:rPr lang="pt-PT" sz="1600" b="0" kern="1200" dirty="0" smtClean="0">
              <a:solidFill>
                <a:schemeClr val="bg1"/>
              </a:solidFill>
            </a:rPr>
            <a:t>letivo</a:t>
          </a:r>
          <a:br>
            <a:rPr lang="pt-PT" sz="1600" b="0" kern="1200" dirty="0" smtClean="0">
              <a:solidFill>
                <a:schemeClr val="bg1"/>
              </a:solidFill>
            </a:rPr>
          </a:br>
          <a:r>
            <a:rPr lang="pt-PT" sz="1600" b="0" kern="1200" dirty="0" smtClean="0">
              <a:solidFill>
                <a:schemeClr val="bg1"/>
              </a:solidFill>
            </a:rPr>
            <a:t>e </a:t>
          </a:r>
          <a:r>
            <a:rPr lang="pt-PT" sz="1600" b="0" kern="1200" dirty="0">
              <a:solidFill>
                <a:schemeClr val="bg1"/>
              </a:solidFill>
            </a:rPr>
            <a:t>por nível de </a:t>
          </a:r>
          <a:r>
            <a:rPr lang="pt-PT" sz="1600" b="0" kern="1200" dirty="0" smtClean="0">
              <a:solidFill>
                <a:schemeClr val="bg1"/>
              </a:solidFill>
            </a:rPr>
            <a:t>educação</a:t>
          </a:r>
          <a:br>
            <a:rPr lang="pt-PT" sz="1600" b="0" kern="1200" dirty="0" smtClean="0">
              <a:solidFill>
                <a:schemeClr val="bg1"/>
              </a:solidFill>
            </a:rPr>
          </a:br>
          <a:r>
            <a:rPr lang="pt-PT" sz="1600" b="0" kern="1200" dirty="0" smtClean="0">
              <a:solidFill>
                <a:schemeClr val="bg1"/>
              </a:solidFill>
            </a:rPr>
            <a:t>e </a:t>
          </a:r>
          <a:r>
            <a:rPr lang="pt-PT" sz="1600" b="0" kern="1200" dirty="0">
              <a:solidFill>
                <a:schemeClr val="bg1"/>
              </a:solidFill>
            </a:rPr>
            <a:t>ensino</a:t>
          </a:r>
        </a:p>
      </dsp:txBody>
      <dsp:txXfrm>
        <a:off x="3947439" y="50451"/>
        <a:ext cx="2620721" cy="1534246"/>
      </dsp:txXfrm>
    </dsp:sp>
    <dsp:sp modelId="{2BD1B953-C616-40FF-A977-15C41DC85CF6}">
      <dsp:nvSpPr>
        <dsp:cNvPr id="0" name=""/>
        <dsp:cNvSpPr/>
      </dsp:nvSpPr>
      <dsp:spPr>
        <a:xfrm>
          <a:off x="6854918" y="480767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300" kern="1200"/>
        </a:p>
      </dsp:txBody>
      <dsp:txXfrm>
        <a:off x="6854918" y="615490"/>
        <a:ext cx="403082" cy="404168"/>
      </dsp:txXfrm>
    </dsp:sp>
    <dsp:sp modelId="{A77B4673-5FFC-4A86-96BA-318CEA90F3A8}">
      <dsp:nvSpPr>
        <dsp:cNvPr id="0" name=""/>
        <dsp:cNvSpPr/>
      </dsp:nvSpPr>
      <dsp:spPr>
        <a:xfrm>
          <a:off x="7702368" y="2718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/>
            <a:t>Os Desafios </a:t>
          </a:r>
          <a:r>
            <a:rPr lang="pt-PT" sz="1600" kern="1200" dirty="0"/>
            <a:t>a </a:t>
          </a:r>
          <a:r>
            <a:rPr lang="pt-PT" sz="1600" kern="1200" dirty="0" smtClean="0"/>
            <a:t>lançar</a:t>
          </a:r>
          <a:br>
            <a:rPr lang="pt-PT" sz="1600" kern="1200" dirty="0" smtClean="0"/>
          </a:br>
          <a:r>
            <a:rPr lang="pt-PT" sz="1600" kern="1200" dirty="0" smtClean="0"/>
            <a:t>às </a:t>
          </a:r>
          <a:r>
            <a:rPr lang="pt-PT" sz="1600" kern="1200" dirty="0"/>
            <a:t>turmas - </a:t>
          </a:r>
          <a:r>
            <a:rPr lang="pt-PT" sz="1600" b="0" kern="1200" dirty="0">
              <a:solidFill>
                <a:schemeClr val="bg1"/>
              </a:solidFill>
            </a:rPr>
            <a:t>experiências reais de participação e de vivência de cidadania </a:t>
          </a:r>
        </a:p>
      </dsp:txBody>
      <dsp:txXfrm>
        <a:off x="7750101" y="50451"/>
        <a:ext cx="2620721" cy="1534246"/>
      </dsp:txXfrm>
    </dsp:sp>
    <dsp:sp modelId="{BC5CECEB-8FAF-4A4E-811E-A7E0B9AC844D}">
      <dsp:nvSpPr>
        <dsp:cNvPr id="0" name=""/>
        <dsp:cNvSpPr/>
      </dsp:nvSpPr>
      <dsp:spPr>
        <a:xfrm rot="5400000">
          <a:off x="8772546" y="1822564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300" kern="1200"/>
        </a:p>
      </dsp:txBody>
      <dsp:txXfrm rot="-5400000">
        <a:off x="8858378" y="1871456"/>
        <a:ext cx="404168" cy="403082"/>
      </dsp:txXfrm>
    </dsp:sp>
    <dsp:sp modelId="{46A273D5-156B-45FB-B5E9-3DDA3548E191}">
      <dsp:nvSpPr>
        <dsp:cNvPr id="0" name=""/>
        <dsp:cNvSpPr/>
      </dsp:nvSpPr>
      <dsp:spPr>
        <a:xfrm>
          <a:off x="7702368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/>
            <a:t>As áreas de competências do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i="1" kern="1200" dirty="0"/>
            <a:t>Perfil dos </a:t>
          </a:r>
          <a:r>
            <a:rPr lang="pt-PT" sz="1600" b="1" i="1" kern="1200" dirty="0" smtClean="0"/>
            <a:t>Alunos</a:t>
          </a:r>
          <a:br>
            <a:rPr lang="pt-PT" sz="1600" b="1" i="1" kern="1200" dirty="0" smtClean="0"/>
          </a:br>
          <a:r>
            <a:rPr lang="pt-PT" sz="1600" kern="1200" dirty="0" smtClean="0"/>
            <a:t>a </a:t>
          </a:r>
          <a:r>
            <a:rPr lang="pt-PT" sz="1600" kern="1200" dirty="0"/>
            <a:t>desenvolver</a:t>
          </a:r>
        </a:p>
      </dsp:txBody>
      <dsp:txXfrm>
        <a:off x="7750101" y="2766639"/>
        <a:ext cx="2620721" cy="1534246"/>
      </dsp:txXfrm>
    </dsp:sp>
    <dsp:sp modelId="{B9964078-E1CB-4DF1-BA7D-C39C683677BB}">
      <dsp:nvSpPr>
        <dsp:cNvPr id="0" name=""/>
        <dsp:cNvSpPr/>
      </dsp:nvSpPr>
      <dsp:spPr>
        <a:xfrm rot="10800000">
          <a:off x="6887512" y="3196955"/>
          <a:ext cx="57583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300" kern="1200"/>
        </a:p>
      </dsp:txBody>
      <dsp:txXfrm rot="10800000">
        <a:off x="7060261" y="3331678"/>
        <a:ext cx="403082" cy="404168"/>
      </dsp:txXfrm>
    </dsp:sp>
    <dsp:sp modelId="{7A845B72-7939-4D88-AB3B-5FB02BAEA65A}">
      <dsp:nvSpPr>
        <dsp:cNvPr id="0" name=""/>
        <dsp:cNvSpPr/>
      </dsp:nvSpPr>
      <dsp:spPr>
        <a:xfrm>
          <a:off x="3899706" y="2718906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>
              <a:solidFill>
                <a:schemeClr val="bg1"/>
              </a:solidFill>
            </a:rPr>
            <a:t>Os </a:t>
          </a:r>
          <a:r>
            <a:rPr lang="pt-PT" sz="1600" b="1" kern="1200" dirty="0">
              <a:solidFill>
                <a:schemeClr val="bg1"/>
              </a:solidFill>
            </a:rPr>
            <a:t>Fóruns de </a:t>
          </a:r>
          <a:r>
            <a:rPr lang="pt-PT" sz="1600" b="1" kern="1200" dirty="0" smtClean="0">
              <a:solidFill>
                <a:schemeClr val="bg1"/>
              </a:solidFill>
            </a:rPr>
            <a:t>Discussão</a:t>
          </a:r>
          <a:br>
            <a:rPr lang="pt-PT" sz="1600" b="1" kern="1200" dirty="0" smtClean="0">
              <a:solidFill>
                <a:schemeClr val="bg1"/>
              </a:solidFill>
            </a:rPr>
          </a:br>
          <a:r>
            <a:rPr lang="pt-PT" sz="1600" b="0" kern="1200" dirty="0" smtClean="0">
              <a:solidFill>
                <a:schemeClr val="bg1"/>
              </a:solidFill>
            </a:rPr>
            <a:t>a </a:t>
          </a:r>
          <a:r>
            <a:rPr lang="pt-PT" sz="1600" kern="1200" dirty="0">
              <a:solidFill>
                <a:schemeClr val="bg1"/>
              </a:solidFill>
            </a:rPr>
            <a:t>promover numa </a:t>
          </a:r>
          <a:r>
            <a:rPr lang="pt-PT" sz="1600" kern="1200" dirty="0" smtClean="0">
              <a:solidFill>
                <a:schemeClr val="bg1"/>
              </a:solidFill>
            </a:rPr>
            <a:t>lógica</a:t>
          </a:r>
          <a:br>
            <a:rPr lang="pt-PT" sz="1600" kern="1200" dirty="0" smtClean="0">
              <a:solidFill>
                <a:schemeClr val="bg1"/>
              </a:solidFill>
            </a:rPr>
          </a:br>
          <a:r>
            <a:rPr lang="pt-PT" sz="1600" kern="1200" dirty="0" smtClean="0">
              <a:solidFill>
                <a:schemeClr val="bg1"/>
              </a:solidFill>
            </a:rPr>
            <a:t>de </a:t>
          </a:r>
          <a:r>
            <a:rPr lang="pt-PT" sz="1600" kern="1200" dirty="0">
              <a:solidFill>
                <a:schemeClr val="bg1"/>
              </a:solidFill>
            </a:rPr>
            <a:t>cultura </a:t>
          </a:r>
          <a:r>
            <a:rPr lang="pt-PT" sz="1600" kern="1200" dirty="0" smtClean="0">
              <a:solidFill>
                <a:schemeClr val="bg1"/>
              </a:solidFill>
            </a:rPr>
            <a:t>democrática</a:t>
          </a:r>
          <a:br>
            <a:rPr lang="pt-PT" sz="1600" kern="1200" dirty="0" smtClean="0">
              <a:solidFill>
                <a:schemeClr val="bg1"/>
              </a:solidFill>
            </a:rPr>
          </a:br>
          <a:r>
            <a:rPr lang="pt-PT" sz="1600" kern="1200" dirty="0" smtClean="0">
              <a:solidFill>
                <a:schemeClr val="bg1"/>
              </a:solidFill>
            </a:rPr>
            <a:t>da </a:t>
          </a:r>
          <a:r>
            <a:rPr lang="pt-PT" sz="1600" kern="1200" dirty="0">
              <a:solidFill>
                <a:schemeClr val="bg1"/>
              </a:solidFill>
            </a:rPr>
            <a:t>escola</a:t>
          </a:r>
        </a:p>
      </dsp:txBody>
      <dsp:txXfrm>
        <a:off x="3947439" y="2766639"/>
        <a:ext cx="2620721" cy="1534246"/>
      </dsp:txXfrm>
    </dsp:sp>
    <dsp:sp modelId="{8757CF77-9091-4607-908F-A7AB2F67A4F3}">
      <dsp:nvSpPr>
        <dsp:cNvPr id="0" name=""/>
        <dsp:cNvSpPr/>
      </dsp:nvSpPr>
      <dsp:spPr>
        <a:xfrm rot="10810271">
          <a:off x="3101777" y="3191356"/>
          <a:ext cx="563871" cy="6736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300" kern="1200"/>
        </a:p>
      </dsp:txBody>
      <dsp:txXfrm rot="10800000">
        <a:off x="3270938" y="3326332"/>
        <a:ext cx="394710" cy="404168"/>
      </dsp:txXfrm>
    </dsp:sp>
    <dsp:sp modelId="{BADB9755-E602-4255-8A18-D3BD9B0E2AAB}">
      <dsp:nvSpPr>
        <dsp:cNvPr id="0" name=""/>
        <dsp:cNvSpPr/>
      </dsp:nvSpPr>
      <dsp:spPr>
        <a:xfrm>
          <a:off x="119614" y="2707612"/>
          <a:ext cx="2716187" cy="1629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/>
            <a:t>Conselho Docentes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/>
            <a:t>Conselho de Turma</a:t>
          </a:r>
        </a:p>
      </dsp:txBody>
      <dsp:txXfrm>
        <a:off x="167347" y="2755345"/>
        <a:ext cx="2620721" cy="1534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568FFB-9A33-4C80-92E3-03036C872384}">
      <dsp:nvSpPr>
        <dsp:cNvPr id="0" name=""/>
        <dsp:cNvSpPr/>
      </dsp:nvSpPr>
      <dsp:spPr>
        <a:xfrm rot="5400000">
          <a:off x="4731614" y="120056"/>
          <a:ext cx="1808608" cy="15734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600" kern="1200" dirty="0"/>
        </a:p>
      </dsp:txBody>
      <dsp:txXfrm rot="-5400000">
        <a:off x="5094375" y="284338"/>
        <a:ext cx="1083085" cy="1244926"/>
      </dsp:txXfrm>
    </dsp:sp>
    <dsp:sp modelId="{CE58D970-A6E1-4040-BDBD-4BC6C3F18525}">
      <dsp:nvSpPr>
        <dsp:cNvPr id="0" name=""/>
        <dsp:cNvSpPr/>
      </dsp:nvSpPr>
      <dsp:spPr>
        <a:xfrm>
          <a:off x="6470410" y="364218"/>
          <a:ext cx="2018406" cy="1085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3600" kern="1200" dirty="0"/>
        </a:p>
      </dsp:txBody>
      <dsp:txXfrm>
        <a:off x="6470410" y="364218"/>
        <a:ext cx="2018406" cy="1085164"/>
      </dsp:txXfrm>
    </dsp:sp>
    <dsp:sp modelId="{A5E17C8F-5F0E-46A1-98AD-FFC8501203DB}">
      <dsp:nvSpPr>
        <dsp:cNvPr id="0" name=""/>
        <dsp:cNvSpPr/>
      </dsp:nvSpPr>
      <dsp:spPr>
        <a:xfrm rot="5400000">
          <a:off x="3032246" y="120056"/>
          <a:ext cx="1808608" cy="15734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/>
            <a:t>Recolha de Informação</a:t>
          </a:r>
        </a:p>
      </dsp:txBody>
      <dsp:txXfrm rot="-5400000">
        <a:off x="3395007" y="284338"/>
        <a:ext cx="1083085" cy="1244926"/>
      </dsp:txXfrm>
    </dsp:sp>
    <dsp:sp modelId="{E2558681-88ED-44FC-9573-112DB5F9A8AB}">
      <dsp:nvSpPr>
        <dsp:cNvPr id="0" name=""/>
        <dsp:cNvSpPr/>
      </dsp:nvSpPr>
      <dsp:spPr>
        <a:xfrm rot="5400000">
          <a:off x="3890885" y="1655203"/>
          <a:ext cx="1808608" cy="1573489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>
              <a:solidFill>
                <a:schemeClr val="accent6">
                  <a:lumMod val="50000"/>
                </a:schemeClr>
              </a:solidFill>
              <a:latin typeface="+mn-lt"/>
            </a:rPr>
            <a:t>Desafio</a:t>
          </a:r>
        </a:p>
      </dsp:txBody>
      <dsp:txXfrm rot="-5400000">
        <a:off x="4253646" y="1819485"/>
        <a:ext cx="1083085" cy="1244926"/>
      </dsp:txXfrm>
    </dsp:sp>
    <dsp:sp modelId="{79DB2C20-B725-4745-A351-05D42B411261}">
      <dsp:nvSpPr>
        <dsp:cNvPr id="0" name=""/>
        <dsp:cNvSpPr/>
      </dsp:nvSpPr>
      <dsp:spPr>
        <a:xfrm>
          <a:off x="8253848" y="1202521"/>
          <a:ext cx="1953296" cy="511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>
              <a:solidFill>
                <a:srgbClr val="0070C0"/>
              </a:solidFill>
            </a:rPr>
            <a:t>Como vai participar cada disciplina?</a:t>
          </a:r>
        </a:p>
      </dsp:txBody>
      <dsp:txXfrm>
        <a:off x="8253848" y="1202521"/>
        <a:ext cx="1953296" cy="511796"/>
      </dsp:txXfrm>
    </dsp:sp>
    <dsp:sp modelId="{0DFC2DE8-AE26-471E-8EF1-EA52BE28CB58}">
      <dsp:nvSpPr>
        <dsp:cNvPr id="0" name=""/>
        <dsp:cNvSpPr/>
      </dsp:nvSpPr>
      <dsp:spPr>
        <a:xfrm rot="5400000">
          <a:off x="5578043" y="1655203"/>
          <a:ext cx="1808608" cy="15734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kern="1200" dirty="0" smtClean="0"/>
            <a:t>Produção de Relatórios</a:t>
          </a:r>
          <a:endParaRPr lang="pt-PT" sz="1600" b="0" kern="1200" dirty="0"/>
        </a:p>
      </dsp:txBody>
      <dsp:txXfrm rot="-5400000">
        <a:off x="5940804" y="1819485"/>
        <a:ext cx="1083085" cy="1244926"/>
      </dsp:txXfrm>
    </dsp:sp>
    <dsp:sp modelId="{B0F22DFC-3442-4030-9A9F-702BAFEB1C12}">
      <dsp:nvSpPr>
        <dsp:cNvPr id="0" name=""/>
        <dsp:cNvSpPr/>
      </dsp:nvSpPr>
      <dsp:spPr>
        <a:xfrm rot="5400000">
          <a:off x="4713474" y="3158154"/>
          <a:ext cx="1844888" cy="167416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0" kern="1200" smtClean="0"/>
            <a:t>Apresent.</a:t>
          </a:r>
          <a:endParaRPr lang="pt-PT" sz="1600" b="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0" kern="1200" dirty="0"/>
            <a:t>de resultados</a:t>
          </a:r>
        </a:p>
      </dsp:txBody>
      <dsp:txXfrm rot="-5400000">
        <a:off x="5064954" y="3366044"/>
        <a:ext cx="1141928" cy="1258380"/>
      </dsp:txXfrm>
    </dsp:sp>
    <dsp:sp modelId="{F4CF83CD-A9C3-4DFC-9D4F-33327FB28849}">
      <dsp:nvSpPr>
        <dsp:cNvPr id="0" name=""/>
        <dsp:cNvSpPr/>
      </dsp:nvSpPr>
      <dsp:spPr>
        <a:xfrm>
          <a:off x="8188740" y="1862353"/>
          <a:ext cx="2018406" cy="1085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>
              <a:solidFill>
                <a:srgbClr val="0070C0"/>
              </a:solidFill>
            </a:rPr>
            <a:t>Que</a:t>
          </a:r>
          <a:r>
            <a:rPr lang="pt-PT" sz="1600" b="1" kern="1200" baseline="0" dirty="0">
              <a:solidFill>
                <a:srgbClr val="0070C0"/>
              </a:solidFill>
            </a:rPr>
            <a:t> </a:t>
          </a:r>
          <a:r>
            <a:rPr lang="pt-PT" sz="1600" b="1" kern="1200" baseline="0" dirty="0" smtClean="0">
              <a:solidFill>
                <a:srgbClr val="0070C0"/>
              </a:solidFill>
            </a:rPr>
            <a:t>parceiros</a:t>
          </a:r>
          <a:br>
            <a:rPr lang="pt-PT" sz="1600" b="1" kern="1200" baseline="0" dirty="0" smtClean="0">
              <a:solidFill>
                <a:srgbClr val="0070C0"/>
              </a:solidFill>
            </a:rPr>
          </a:br>
          <a:r>
            <a:rPr lang="pt-PT" sz="1600" b="1" kern="1200" baseline="0" dirty="0" smtClean="0">
              <a:solidFill>
                <a:srgbClr val="0070C0"/>
              </a:solidFill>
            </a:rPr>
            <a:t>da </a:t>
          </a:r>
          <a:r>
            <a:rPr lang="pt-PT" sz="1600" b="1" kern="1200" baseline="0" dirty="0">
              <a:solidFill>
                <a:srgbClr val="0070C0"/>
              </a:solidFill>
            </a:rPr>
            <a:t>comunidade vamos envolver?</a:t>
          </a:r>
          <a:endParaRPr lang="pt-PT" sz="1600" b="1" kern="1200" dirty="0">
            <a:solidFill>
              <a:srgbClr val="0070C0"/>
            </a:solidFill>
          </a:endParaRPr>
        </a:p>
      </dsp:txBody>
      <dsp:txXfrm>
        <a:off x="8188740" y="1862353"/>
        <a:ext cx="2018406" cy="1085164"/>
      </dsp:txXfrm>
    </dsp:sp>
    <dsp:sp modelId="{C17109C4-0368-42C5-B90C-9C7F5660179C}">
      <dsp:nvSpPr>
        <dsp:cNvPr id="0" name=""/>
        <dsp:cNvSpPr/>
      </dsp:nvSpPr>
      <dsp:spPr>
        <a:xfrm rot="5400000">
          <a:off x="3032246" y="3208490"/>
          <a:ext cx="1808608" cy="15734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0" kern="1200" dirty="0"/>
            <a:t>Discussão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0" kern="1200" dirty="0"/>
            <a:t>de Resultados</a:t>
          </a:r>
        </a:p>
      </dsp:txBody>
      <dsp:txXfrm rot="-5400000">
        <a:off x="3395007" y="3372772"/>
        <a:ext cx="1083085" cy="12449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EE752-3E30-4970-8893-539E2BA8C6B3}">
      <dsp:nvSpPr>
        <dsp:cNvPr id="0" name=""/>
        <dsp:cNvSpPr/>
      </dsp:nvSpPr>
      <dsp:spPr>
        <a:xfrm rot="21300000">
          <a:off x="19074" y="1507743"/>
          <a:ext cx="6177595" cy="707427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1994EB-EA6D-4281-B5DF-7FF156272D9A}">
      <dsp:nvSpPr>
        <dsp:cNvPr id="0" name=""/>
        <dsp:cNvSpPr/>
      </dsp:nvSpPr>
      <dsp:spPr>
        <a:xfrm>
          <a:off x="745889" y="186145"/>
          <a:ext cx="1864723" cy="148916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959D0-5C91-43AA-B83E-82CE286A4343}">
      <dsp:nvSpPr>
        <dsp:cNvPr id="0" name=""/>
        <dsp:cNvSpPr/>
      </dsp:nvSpPr>
      <dsp:spPr>
        <a:xfrm>
          <a:off x="3294344" y="0"/>
          <a:ext cx="1989038" cy="1563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400" b="1" kern="1200" dirty="0">
            <a:solidFill>
              <a:schemeClr val="accent5">
                <a:lumMod val="75000"/>
              </a:schemeClr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400" b="1" kern="1200" dirty="0">
            <a:solidFill>
              <a:schemeClr val="accent5">
                <a:lumMod val="75000"/>
              </a:schemeClr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>
              <a:solidFill>
                <a:schemeClr val="accent5">
                  <a:lumMod val="75000"/>
                </a:schemeClr>
              </a:solidFill>
            </a:rPr>
            <a:t>Impacto da participação dos alunos nas atividades na </a:t>
          </a:r>
          <a: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  <a:t>escola</a:t>
          </a:r>
          <a:b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  <a:t>e </a:t>
          </a:r>
          <a:r>
            <a:rPr lang="pt-PT" sz="1400" b="1" kern="1200" dirty="0">
              <a:solidFill>
                <a:schemeClr val="accent5">
                  <a:lumMod val="75000"/>
                </a:schemeClr>
              </a:solidFill>
            </a:rPr>
            <a:t>na comunidade</a:t>
          </a:r>
        </a:p>
      </dsp:txBody>
      <dsp:txXfrm>
        <a:off x="3294344" y="0"/>
        <a:ext cx="1989038" cy="1563623"/>
      </dsp:txXfrm>
    </dsp:sp>
    <dsp:sp modelId="{A7FC7B55-A2AB-45EC-A093-2B8EF084038B}">
      <dsp:nvSpPr>
        <dsp:cNvPr id="0" name=""/>
        <dsp:cNvSpPr/>
      </dsp:nvSpPr>
      <dsp:spPr>
        <a:xfrm>
          <a:off x="3605131" y="2047602"/>
          <a:ext cx="1864723" cy="1489165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E0C0F-0621-46B6-9D14-86F59E22C382}">
      <dsp:nvSpPr>
        <dsp:cNvPr id="0" name=""/>
        <dsp:cNvSpPr/>
      </dsp:nvSpPr>
      <dsp:spPr>
        <a:xfrm>
          <a:off x="562977" y="2256203"/>
          <a:ext cx="2727806" cy="1316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pt-PT" sz="1400" b="1" kern="1200" dirty="0">
              <a:solidFill>
                <a:schemeClr val="accent5">
                  <a:lumMod val="75000"/>
                </a:schemeClr>
              </a:solidFill>
            </a:rPr>
            <a:t>A avaliação deve integrar e refletir as competências de natureza cognitiva, pessoal, social e emocional</a:t>
          </a:r>
          <a:r>
            <a:rPr lang="pt-PT" sz="1400" b="1" kern="1200">
              <a:solidFill>
                <a:schemeClr val="accent5">
                  <a:lumMod val="75000"/>
                </a:schemeClr>
              </a:solidFill>
            </a:rPr>
            <a:t>, </a:t>
          </a:r>
          <a:r>
            <a:rPr lang="pt-PT" sz="1400" b="1" kern="1200" smtClean="0">
              <a:solidFill>
                <a:schemeClr val="accent5">
                  <a:lumMod val="75000"/>
                </a:schemeClr>
              </a:solidFill>
            </a:rPr>
            <a:t>desenvolvidas</a:t>
          </a:r>
          <a:br>
            <a:rPr lang="pt-PT" sz="1400" b="1" kern="1200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kern="1200" smtClean="0">
              <a:solidFill>
                <a:schemeClr val="accent5">
                  <a:lumMod val="75000"/>
                </a:schemeClr>
              </a:solidFill>
            </a:rPr>
            <a:t>e </a:t>
          </a:r>
          <a: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  <a:t>demonstradas</a:t>
          </a:r>
          <a:b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</a:br>
          <a:r>
            <a:rPr lang="pt-PT" sz="1400" b="1" kern="1200" dirty="0" smtClean="0">
              <a:solidFill>
                <a:schemeClr val="accent5">
                  <a:lumMod val="75000"/>
                </a:schemeClr>
              </a:solidFill>
            </a:rPr>
            <a:t>através </a:t>
          </a:r>
          <a:r>
            <a:rPr lang="pt-PT" sz="1400" b="1" kern="1200" dirty="0">
              <a:solidFill>
                <a:schemeClr val="accent5">
                  <a:lumMod val="75000"/>
                </a:schemeClr>
              </a:solidFill>
            </a:rPr>
            <a:t>de evidências</a:t>
          </a:r>
          <a:r>
            <a:rPr lang="pt-PT" sz="1600" b="1" kern="1200" dirty="0">
              <a:solidFill>
                <a:schemeClr val="accent5">
                  <a:lumMod val="75000"/>
                </a:schemeClr>
              </a:solidFill>
            </a:rPr>
            <a:t>.</a:t>
          </a:r>
        </a:p>
      </dsp:txBody>
      <dsp:txXfrm>
        <a:off x="562977" y="2256203"/>
        <a:ext cx="2727806" cy="1316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615BE-B5E5-4882-BE94-CA74BD546CE7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A2CF7-CB08-428A-BBCE-BD6E84D03B1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7632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3822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78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361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94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67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10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780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8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393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21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8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4451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5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05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22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046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45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466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482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903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735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316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498E3-E42C-4FEA-A454-018F7BA0DDC4}" type="datetimeFigureOut">
              <a:rPr lang="pt-PT" smtClean="0"/>
              <a:t>17/07/2018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07E72-D7CB-4474-9DD9-7BBA93350A4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4018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C52D-7DC6-444F-A4AA-5CB3DA327525}" type="datetimeFigureOut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17/07/2018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94F3-E12D-4FB0-8AF8-DEAFC1F8B03A}" type="slidenum">
              <a:rPr lang="pt-PT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6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465513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bg1"/>
                </a:solidFill>
              </a:rPr>
              <a:t>Cidadania e Desenvolvimento</a:t>
            </a:r>
            <a:br>
              <a:rPr lang="pt-PT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bg1"/>
                </a:solidFill>
              </a:rPr>
              <a:t>Organização, Aprendizagens e Avaliação</a:t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t-PT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59924" y="4247792"/>
            <a:ext cx="9144000" cy="1655762"/>
          </a:xfrm>
        </p:spPr>
        <p:txBody>
          <a:bodyPr/>
          <a:lstStyle/>
          <a:p>
            <a:r>
              <a:rPr lang="pt-PT" dirty="0" smtClean="0"/>
              <a:t>Direção Geral de Educação</a:t>
            </a:r>
          </a:p>
          <a:p>
            <a:r>
              <a:rPr lang="pt-PT" dirty="0" smtClean="0"/>
              <a:t>15 junho 2018</a:t>
            </a:r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42" y="5850934"/>
            <a:ext cx="2184043" cy="83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8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9956" y="207080"/>
            <a:ext cx="11661422" cy="876653"/>
          </a:xfrm>
          <a:solidFill>
            <a:schemeClr val="accent1"/>
          </a:solidFill>
        </p:spPr>
        <p:txBody>
          <a:bodyPr/>
          <a:lstStyle/>
          <a:p>
            <a:r>
              <a:rPr lang="pt-PT" sz="2800" b="1" dirty="0">
                <a:solidFill>
                  <a:schemeClr val="bg1"/>
                </a:solidFill>
              </a:rPr>
              <a:t>A floresta «consome» carbono</a:t>
            </a:r>
            <a:br>
              <a:rPr lang="pt-PT" sz="2800" b="1" dirty="0">
                <a:solidFill>
                  <a:schemeClr val="bg1"/>
                </a:solidFill>
              </a:rPr>
            </a:br>
            <a:r>
              <a:rPr lang="pt-PT" sz="2000" dirty="0">
                <a:solidFill>
                  <a:schemeClr val="bg1"/>
                </a:solidFill>
              </a:rPr>
              <a:t>Projeto multidisciplinar em Cidadania e </a:t>
            </a:r>
            <a:r>
              <a:rPr lang="pt-PT" sz="2000" dirty="0" smtClean="0">
                <a:solidFill>
                  <a:schemeClr val="bg1"/>
                </a:solidFill>
              </a:rPr>
              <a:t>Desenvolvimento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736600" y="1241777"/>
          <a:ext cx="9434689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42629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1.ª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66892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Manhã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  <a:tr h="327549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Tarde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Trabalho autónomo dos alunos em grupo</a:t>
                      </a:r>
                      <a:endParaRPr lang="pt-PT" sz="105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Marcador de Posição de Conteúdo 3"/>
          <p:cNvGraphicFramePr>
            <a:graphicFrameLocks/>
          </p:cNvGraphicFramePr>
          <p:nvPr>
            <p:extLst/>
          </p:nvPr>
        </p:nvGraphicFramePr>
        <p:xfrm>
          <a:off x="736600" y="2489765"/>
          <a:ext cx="9434689" cy="126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78271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2ª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Manhã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autónomo dos alunos em grupo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5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Trabalho autónomo dos alunos em grupo</a:t>
                      </a:r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Tarde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D2</a:t>
                      </a: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5B9BD5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</a:p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Marcador de Posição de Conteúdo 3"/>
          <p:cNvGraphicFramePr>
            <a:graphicFrameLocks/>
          </p:cNvGraphicFramePr>
          <p:nvPr>
            <p:extLst/>
          </p:nvPr>
        </p:nvGraphicFramePr>
        <p:xfrm>
          <a:off x="736600" y="3646311"/>
          <a:ext cx="9434689" cy="1333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373097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3.ª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Manhã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D1</a:t>
                      </a:r>
                      <a:r>
                        <a:rPr lang="pt-PT" sz="16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+</a:t>
                      </a:r>
                      <a:r>
                        <a:rPr lang="pt-PT" sz="16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  <a:endParaRPr lang="pt-PT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Tarde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autónomo dos alunos em grupo</a:t>
                      </a:r>
                    </a:p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Marcador de Posição de Conteúdo 3"/>
          <p:cNvGraphicFramePr>
            <a:graphicFrameLocks/>
          </p:cNvGraphicFramePr>
          <p:nvPr>
            <p:extLst/>
          </p:nvPr>
        </p:nvGraphicFramePr>
        <p:xfrm>
          <a:off x="736600" y="4724966"/>
          <a:ext cx="9434689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78271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4.ª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Manhã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autónomo dos alunos em grupo</a:t>
                      </a:r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Tarde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autónomo dos alunos em grupo</a:t>
                      </a:r>
                    </a:p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Marcador de Posição de Conteúdo 3"/>
          <p:cNvGraphicFramePr>
            <a:graphicFrameLocks/>
          </p:cNvGraphicFramePr>
          <p:nvPr>
            <p:extLst/>
          </p:nvPr>
        </p:nvGraphicFramePr>
        <p:xfrm>
          <a:off x="736600" y="5819422"/>
          <a:ext cx="9434689" cy="10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78271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5.ª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Manhã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autónomo dos alunos em grupo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D1</a:t>
                      </a: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Tarde</a:t>
                      </a:r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60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1314" y="119539"/>
            <a:ext cx="11874500" cy="9870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2800" b="1" dirty="0" smtClean="0">
                <a:solidFill>
                  <a:prstClr val="white"/>
                </a:solidFill>
                <a:latin typeface="Calibri Light" panose="020F0302020204030204"/>
                <a:ea typeface="Arial Unicode MS" panose="020B0604020202020204" pitchFamily="34" charset="-128"/>
                <a:cs typeface="Arial Unicode MS" panose="020B0604020202020204" pitchFamily="34" charset="-128"/>
              </a:rPr>
              <a:t>Multicultural ou Intercultural? </a:t>
            </a:r>
            <a:r>
              <a:rPr lang="pt-PT" sz="2000" b="1" dirty="0" smtClean="0">
                <a:solidFill>
                  <a:prstClr val="white"/>
                </a:solidFill>
                <a:latin typeface="Calibri Light" panose="020F0302020204030204"/>
                <a:ea typeface="Arial Unicode MS" panose="020B0604020202020204" pitchFamily="34" charset="-128"/>
                <a:cs typeface="Arial Unicode MS" panose="020B0604020202020204" pitchFamily="34" charset="-128"/>
              </a:rPr>
              <a:t>A diversidade cultural em Portugal</a:t>
            </a:r>
          </a:p>
          <a:p>
            <a:endParaRPr lang="pt-PT" b="1" dirty="0" smtClean="0">
              <a:solidFill>
                <a:prstClr val="white"/>
              </a:solidFill>
              <a:latin typeface="Calibri Light" panose="020F0302020204030204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PT" dirty="0">
                <a:solidFill>
                  <a:prstClr val="white"/>
                </a:solidFill>
              </a:rPr>
              <a:t>Projeto multidisciplinar em Cidadania e Desenvolvimento</a:t>
            </a:r>
            <a:endParaRPr lang="pt-PT" b="1" dirty="0">
              <a:solidFill>
                <a:prstClr val="white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03199" y="1381074"/>
            <a:ext cx="5702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Temas: Direitos Humanos + Interculturalidade + Media</a:t>
            </a:r>
          </a:p>
          <a:p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Duração: 7 semanas</a:t>
            </a:r>
            <a:endParaRPr lang="pt-PT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4497" y="2155451"/>
            <a:ext cx="2202197" cy="323250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400" b="1" dirty="0" smtClean="0">
                <a:solidFill>
                  <a:prstClr val="white"/>
                </a:solidFill>
              </a:rPr>
              <a:t>Conteúdos: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Indicadores demográficos (população estrangeira, refugiados)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Perfil migratório português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Diversidade 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Comunidades ciganas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Como encaramos a diversidade cultural? </a:t>
            </a:r>
            <a:r>
              <a:rPr lang="pt-PT" sz="1200" dirty="0" err="1" smtClean="0">
                <a:solidFill>
                  <a:prstClr val="white"/>
                </a:solidFill>
              </a:rPr>
              <a:t>Multi</a:t>
            </a:r>
            <a:r>
              <a:rPr lang="pt-PT" sz="1200" dirty="0" smtClean="0">
                <a:solidFill>
                  <a:prstClr val="white"/>
                </a:solidFill>
              </a:rPr>
              <a:t> vs. Interculturalidade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Mitos e Factos - discriminação, preconceito, xenofobia e racismo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200" dirty="0" smtClean="0">
                <a:solidFill>
                  <a:prstClr val="white"/>
                </a:solidFill>
              </a:rPr>
              <a:t>Declaração Universal dos Direitos Humanos</a:t>
            </a:r>
            <a:endParaRPr lang="pt-PT" sz="1200" dirty="0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396703" y="1528918"/>
            <a:ext cx="4677440" cy="12530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200" b="1" dirty="0">
                <a:solidFill>
                  <a:prstClr val="white"/>
                </a:solidFill>
              </a:rPr>
              <a:t>Docente </a:t>
            </a:r>
            <a:r>
              <a:rPr lang="pt-PT" sz="1200" b="1" dirty="0" smtClean="0">
                <a:solidFill>
                  <a:prstClr val="white"/>
                </a:solidFill>
              </a:rPr>
              <a:t>1: </a:t>
            </a:r>
            <a:r>
              <a:rPr lang="pt-PT" sz="1200" dirty="0" smtClean="0">
                <a:solidFill>
                  <a:prstClr val="white"/>
                </a:solidFill>
              </a:rPr>
              <a:t>Objetivo - Compreender que a garantia do acesso a direitos de cidadania (educação, saúde, segurança social, etc.), de </a:t>
            </a:r>
            <a:r>
              <a:rPr lang="pt-PT" sz="1200" dirty="0" smtClean="0">
                <a:solidFill>
                  <a:prstClr val="white"/>
                </a:solidFill>
              </a:rPr>
              <a:t>nacionais</a:t>
            </a:r>
            <a:br>
              <a:rPr lang="pt-PT" sz="1200" dirty="0" smtClean="0">
                <a:solidFill>
                  <a:prstClr val="white"/>
                </a:solidFill>
              </a:rPr>
            </a:br>
            <a:r>
              <a:rPr lang="pt-PT" sz="1200" dirty="0" smtClean="0">
                <a:solidFill>
                  <a:prstClr val="white"/>
                </a:solidFill>
              </a:rPr>
              <a:t>ou </a:t>
            </a:r>
            <a:r>
              <a:rPr lang="pt-PT" sz="1200" dirty="0" smtClean="0">
                <a:solidFill>
                  <a:prstClr val="white"/>
                </a:solidFill>
              </a:rPr>
              <a:t>estrangeiros, é uma responsabilidade das sociedades </a:t>
            </a:r>
            <a:r>
              <a:rPr lang="pt-PT" sz="1200" dirty="0" smtClean="0">
                <a:solidFill>
                  <a:prstClr val="white"/>
                </a:solidFill>
              </a:rPr>
              <a:t>democráticas</a:t>
            </a:r>
            <a:br>
              <a:rPr lang="pt-PT" sz="1200" dirty="0" smtClean="0">
                <a:solidFill>
                  <a:prstClr val="white"/>
                </a:solidFill>
              </a:rPr>
            </a:br>
            <a:r>
              <a:rPr lang="pt-PT" sz="1200" dirty="0" smtClean="0">
                <a:solidFill>
                  <a:prstClr val="white"/>
                </a:solidFill>
              </a:rPr>
              <a:t>que </a:t>
            </a:r>
            <a:r>
              <a:rPr lang="pt-PT" sz="1200" dirty="0" smtClean="0">
                <a:solidFill>
                  <a:prstClr val="white"/>
                </a:solidFill>
              </a:rPr>
              <a:t>assinaram a Declaração Universal dos Direitos Humanos</a:t>
            </a:r>
          </a:p>
          <a:p>
            <a:endParaRPr lang="pt-PT" sz="1100" b="1" dirty="0" smtClean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2 tarefas individuais</a:t>
            </a:r>
          </a:p>
          <a:p>
            <a:r>
              <a:rPr lang="pt-PT" sz="1100" b="1" dirty="0">
                <a:solidFill>
                  <a:prstClr val="white"/>
                </a:solidFill>
              </a:rPr>
              <a:t>3</a:t>
            </a:r>
            <a:r>
              <a:rPr lang="pt-PT" sz="1100" b="1" dirty="0" smtClean="0">
                <a:solidFill>
                  <a:prstClr val="white"/>
                </a:solidFill>
              </a:rPr>
              <a:t> aulas TA dos alunos </a:t>
            </a:r>
            <a:endParaRPr lang="pt-PT" sz="900" dirty="0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396703" y="2846577"/>
            <a:ext cx="4677440" cy="120641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sz="1200" b="1" dirty="0" smtClean="0">
              <a:solidFill>
                <a:prstClr val="white"/>
              </a:solidFill>
            </a:endParaRPr>
          </a:p>
          <a:p>
            <a:r>
              <a:rPr lang="pt-PT" sz="1200" b="1" dirty="0" smtClean="0">
                <a:solidFill>
                  <a:prstClr val="white"/>
                </a:solidFill>
              </a:rPr>
              <a:t>Docente 2</a:t>
            </a:r>
            <a:r>
              <a:rPr lang="pt-PT" sz="1200" dirty="0" smtClean="0">
                <a:solidFill>
                  <a:prstClr val="white"/>
                </a:solidFill>
              </a:rPr>
              <a:t>: Objetivo - Conhecer a multidimensionalidade do perfil migratório português (migrações internas e externas, comunidades ciganas, retornados, emigrantes, imigrantes, refugiados</a:t>
            </a:r>
            <a:r>
              <a:rPr lang="pt-PT" sz="1200" dirty="0" smtClean="0">
                <a:solidFill>
                  <a:prstClr val="white"/>
                </a:solidFill>
              </a:rPr>
              <a:t>),</a:t>
            </a:r>
            <a:br>
              <a:rPr lang="pt-PT" sz="1200" dirty="0" smtClean="0">
                <a:solidFill>
                  <a:prstClr val="white"/>
                </a:solidFill>
              </a:rPr>
            </a:br>
            <a:r>
              <a:rPr lang="pt-PT" sz="1200" dirty="0" smtClean="0">
                <a:solidFill>
                  <a:prstClr val="white"/>
                </a:solidFill>
              </a:rPr>
              <a:t>e </a:t>
            </a:r>
            <a:r>
              <a:rPr lang="pt-PT" sz="1200" dirty="0" smtClean="0">
                <a:solidFill>
                  <a:prstClr val="white"/>
                </a:solidFill>
              </a:rPr>
              <a:t>a sua importância para a diversidade cultural da nossa sociedade</a:t>
            </a:r>
          </a:p>
          <a:p>
            <a:endParaRPr lang="pt-PT" sz="900" b="1" dirty="0" smtClean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2 tarefas individuais</a:t>
            </a:r>
          </a:p>
          <a:p>
            <a:r>
              <a:rPr lang="pt-PT" sz="1100" b="1" dirty="0">
                <a:solidFill>
                  <a:prstClr val="white"/>
                </a:solidFill>
              </a:rPr>
              <a:t>3</a:t>
            </a:r>
            <a:r>
              <a:rPr lang="pt-PT" sz="1100" b="1" dirty="0" smtClean="0">
                <a:solidFill>
                  <a:prstClr val="white"/>
                </a:solidFill>
              </a:rPr>
              <a:t> aulas TA alunos</a:t>
            </a:r>
          </a:p>
          <a:p>
            <a:endParaRPr lang="pt-PT" sz="1100" dirty="0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396703" y="4150957"/>
            <a:ext cx="4677440" cy="108913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200" b="1" dirty="0" smtClean="0">
                <a:solidFill>
                  <a:prstClr val="white"/>
                </a:solidFill>
              </a:rPr>
              <a:t>Docente 3</a:t>
            </a:r>
            <a:r>
              <a:rPr lang="pt-PT" sz="1200" dirty="0" smtClean="0">
                <a:solidFill>
                  <a:prstClr val="white"/>
                </a:solidFill>
              </a:rPr>
              <a:t>: Objetivo - Reconhecer e distinguir conceitos diversos como Multiculturalidade, Interculturalidade, Discriminação, Preconceito, Xenofobia e Racismo</a:t>
            </a:r>
          </a:p>
          <a:p>
            <a:endParaRPr lang="pt-PT" sz="900" dirty="0" smtClean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2 tarefas individuais</a:t>
            </a:r>
          </a:p>
          <a:p>
            <a:r>
              <a:rPr lang="pt-PT" sz="1100" b="1" dirty="0" smtClean="0">
                <a:solidFill>
                  <a:prstClr val="white"/>
                </a:solidFill>
              </a:rPr>
              <a:t>3 aulas de TA alunos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7396703" y="5302667"/>
            <a:ext cx="4677440" cy="1116303"/>
          </a:xfrm>
          <a:prstGeom prst="rect">
            <a:avLst/>
          </a:prstGeom>
          <a:solidFill>
            <a:srgbClr val="FF66FF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sz="1200" b="1" dirty="0" smtClean="0">
              <a:solidFill>
                <a:prstClr val="white"/>
              </a:solidFill>
            </a:endParaRPr>
          </a:p>
          <a:p>
            <a:endParaRPr lang="pt-PT" sz="1200" b="1" dirty="0" smtClean="0">
              <a:solidFill>
                <a:prstClr val="white"/>
              </a:solidFill>
            </a:endParaRPr>
          </a:p>
          <a:p>
            <a:r>
              <a:rPr lang="pt-PT" sz="1200" b="1" dirty="0" smtClean="0">
                <a:solidFill>
                  <a:prstClr val="white"/>
                </a:solidFill>
              </a:rPr>
              <a:t>Docente 4: </a:t>
            </a:r>
            <a:r>
              <a:rPr lang="pt-PT" sz="1200" dirty="0" smtClean="0">
                <a:solidFill>
                  <a:prstClr val="white"/>
                </a:solidFill>
              </a:rPr>
              <a:t>Objetivo </a:t>
            </a:r>
            <a:r>
              <a:rPr lang="pt-PT" sz="1200" b="1" dirty="0" smtClean="0">
                <a:solidFill>
                  <a:prstClr val="white"/>
                </a:solidFill>
              </a:rPr>
              <a:t>- </a:t>
            </a:r>
            <a:r>
              <a:rPr lang="pt-PT" sz="1200" dirty="0" smtClean="0">
                <a:solidFill>
                  <a:prstClr val="white"/>
                </a:solidFill>
              </a:rPr>
              <a:t>Analisar criticamente conteúdos de </a:t>
            </a:r>
            <a:r>
              <a:rPr lang="pt-PT" sz="1200" dirty="0" smtClean="0">
                <a:solidFill>
                  <a:prstClr val="white"/>
                </a:solidFill>
              </a:rPr>
              <a:t>órgãos</a:t>
            </a:r>
            <a:br>
              <a:rPr lang="pt-PT" sz="1200" dirty="0" smtClean="0">
                <a:solidFill>
                  <a:prstClr val="white"/>
                </a:solidFill>
              </a:rPr>
            </a:br>
            <a:r>
              <a:rPr lang="pt-PT" sz="1200" dirty="0" smtClean="0">
                <a:solidFill>
                  <a:prstClr val="white"/>
                </a:solidFill>
              </a:rPr>
              <a:t>de </a:t>
            </a:r>
            <a:r>
              <a:rPr lang="pt-PT" sz="1200" dirty="0" smtClean="0">
                <a:solidFill>
                  <a:prstClr val="white"/>
                </a:solidFill>
              </a:rPr>
              <a:t>comunicação social e ou de redes sociais,  distinguindo factos apresentados de representações sociais construídas</a:t>
            </a:r>
          </a:p>
          <a:p>
            <a:r>
              <a:rPr lang="pt-PT" sz="800" dirty="0" smtClean="0">
                <a:solidFill>
                  <a:prstClr val="white"/>
                </a:solidFill>
              </a:rPr>
              <a:t> </a:t>
            </a:r>
            <a:endParaRPr lang="pt-PT" sz="800" b="1" dirty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2 </a:t>
            </a:r>
            <a:r>
              <a:rPr lang="pt-PT" sz="1100" b="1" dirty="0">
                <a:solidFill>
                  <a:prstClr val="white"/>
                </a:solidFill>
              </a:rPr>
              <a:t>tarefas </a:t>
            </a:r>
            <a:r>
              <a:rPr lang="pt-PT" sz="1100" b="1" dirty="0" smtClean="0">
                <a:solidFill>
                  <a:prstClr val="white"/>
                </a:solidFill>
              </a:rPr>
              <a:t>individuais</a:t>
            </a:r>
          </a:p>
          <a:p>
            <a:r>
              <a:rPr lang="pt-PT" sz="1100" b="1" dirty="0" smtClean="0">
                <a:solidFill>
                  <a:prstClr val="white"/>
                </a:solidFill>
              </a:rPr>
              <a:t>3 aulas TA alunos</a:t>
            </a:r>
            <a:endParaRPr lang="pt-PT" sz="1100" b="1" dirty="0">
              <a:solidFill>
                <a:prstClr val="white"/>
              </a:solidFill>
            </a:endParaRPr>
          </a:p>
          <a:p>
            <a:endParaRPr lang="pt-PT" dirty="0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02326" y="3288444"/>
            <a:ext cx="1280558" cy="350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b="1" dirty="0" smtClean="0">
                <a:solidFill>
                  <a:prstClr val="white"/>
                </a:solidFill>
              </a:rPr>
              <a:t>4 Docentes</a:t>
            </a:r>
            <a:endParaRPr lang="pt-PT" sz="1100" b="1" dirty="0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502325" y="4270249"/>
            <a:ext cx="1280559" cy="3508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100" b="1" dirty="0" smtClean="0">
                <a:solidFill>
                  <a:prstClr val="white"/>
                </a:solidFill>
              </a:rPr>
              <a:t>Alunos/as – Turma </a:t>
            </a:r>
            <a:endParaRPr lang="pt-PT" sz="1100" b="1" dirty="0">
              <a:solidFill>
                <a:prstClr val="white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14497" y="5492823"/>
            <a:ext cx="692512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Combinação de três temas da ENEC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Objetivo distinto do projeto em cada uma das 3 disciplinas/domínio curricular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Aprender sobre o projeto na perspetiva das 3 disciplinas envolvidas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As tarefas são planificadas de forma a permitir o trabalho </a:t>
            </a: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independente</a:t>
            </a:r>
            <a:b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</a:b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em </a:t>
            </a: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cada disciplina e a avaliação final comum.</a:t>
            </a:r>
            <a:endParaRPr lang="pt-PT" sz="15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14" name="Seta para a direita 13"/>
          <p:cNvSpPr/>
          <p:nvPr/>
        </p:nvSpPr>
        <p:spPr>
          <a:xfrm>
            <a:off x="3903519" y="3463881"/>
            <a:ext cx="3530603" cy="101600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prstClr val="white"/>
                </a:solidFill>
              </a:rPr>
              <a:t>Processo de Aprendizagem</a:t>
            </a:r>
            <a:endParaRPr lang="pt-PT" sz="1600" b="1" dirty="0">
              <a:solidFill>
                <a:prstClr val="white"/>
              </a:solidFill>
            </a:endParaRPr>
          </a:p>
        </p:txBody>
      </p:sp>
      <p:sp>
        <p:nvSpPr>
          <p:cNvPr id="15" name="Fluxograma: conexão 14"/>
          <p:cNvSpPr/>
          <p:nvPr/>
        </p:nvSpPr>
        <p:spPr>
          <a:xfrm>
            <a:off x="3909625" y="3232919"/>
            <a:ext cx="406400" cy="4064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6" name="Fluxograma: conexão 15"/>
          <p:cNvSpPr/>
          <p:nvPr/>
        </p:nvSpPr>
        <p:spPr>
          <a:xfrm>
            <a:off x="4383622" y="3234795"/>
            <a:ext cx="406400" cy="412828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17" name="Fluxograma: conexão 16"/>
          <p:cNvSpPr/>
          <p:nvPr/>
        </p:nvSpPr>
        <p:spPr>
          <a:xfrm>
            <a:off x="4823867" y="3222321"/>
            <a:ext cx="406400" cy="421295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8" name="Fluxograma: conexão 17"/>
          <p:cNvSpPr/>
          <p:nvPr/>
        </p:nvSpPr>
        <p:spPr>
          <a:xfrm>
            <a:off x="5338591" y="3248238"/>
            <a:ext cx="406400" cy="406400"/>
          </a:xfrm>
          <a:prstGeom prst="flowChartConnector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4423448" y="2122816"/>
            <a:ext cx="966501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b="1" dirty="0" smtClean="0">
                <a:solidFill>
                  <a:srgbClr val="5B9BD5">
                    <a:lumMod val="75000"/>
                  </a:srgbClr>
                </a:solidFill>
              </a:rPr>
              <a:t>Fase: 1</a:t>
            </a:r>
          </a:p>
          <a:p>
            <a:pPr algn="ctr"/>
            <a:r>
              <a:rPr lang="pt-PT" sz="1050" b="1" dirty="0" smtClean="0">
                <a:solidFill>
                  <a:srgbClr val="5B9BD5">
                    <a:lumMod val="75000"/>
                  </a:srgbClr>
                </a:solidFill>
              </a:rPr>
              <a:t>Abordagem disciplinar</a:t>
            </a:r>
            <a:endParaRPr lang="pt-PT" sz="1050" b="1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41" name="Fluxograma: conexão 40"/>
          <p:cNvSpPr/>
          <p:nvPr/>
        </p:nvSpPr>
        <p:spPr>
          <a:xfrm>
            <a:off x="6132513" y="2880956"/>
            <a:ext cx="301654" cy="322104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45" name="Fluxograma: conexão 44"/>
          <p:cNvSpPr/>
          <p:nvPr/>
        </p:nvSpPr>
        <p:spPr>
          <a:xfrm>
            <a:off x="6501406" y="2880956"/>
            <a:ext cx="301654" cy="322104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prstClr val="white"/>
                </a:solidFill>
              </a:rPr>
              <a:t>2</a:t>
            </a:r>
            <a:endParaRPr lang="pt-PT" b="1" dirty="0">
              <a:solidFill>
                <a:prstClr val="white"/>
              </a:solidFill>
            </a:endParaRPr>
          </a:p>
        </p:txBody>
      </p:sp>
      <p:sp>
        <p:nvSpPr>
          <p:cNvPr id="47" name="Fluxograma: conexão 46"/>
          <p:cNvSpPr/>
          <p:nvPr/>
        </p:nvSpPr>
        <p:spPr>
          <a:xfrm>
            <a:off x="6501406" y="3267948"/>
            <a:ext cx="301654" cy="322104"/>
          </a:xfrm>
          <a:prstGeom prst="flowChartConnector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48" name="Fluxograma: conexão 47"/>
          <p:cNvSpPr/>
          <p:nvPr/>
        </p:nvSpPr>
        <p:spPr>
          <a:xfrm>
            <a:off x="6141635" y="3260584"/>
            <a:ext cx="301654" cy="322104"/>
          </a:xfrm>
          <a:prstGeom prst="flowChartConnector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49" name="CaixaDeTexto 48"/>
          <p:cNvSpPr txBox="1"/>
          <p:nvPr/>
        </p:nvSpPr>
        <p:spPr>
          <a:xfrm>
            <a:off x="5987055" y="2138204"/>
            <a:ext cx="894098" cy="58477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1100" b="1" dirty="0" smtClean="0">
                <a:solidFill>
                  <a:srgbClr val="5B9BD5">
                    <a:lumMod val="75000"/>
                  </a:srgbClr>
                </a:solidFill>
              </a:rPr>
              <a:t>Fase: 2</a:t>
            </a:r>
          </a:p>
          <a:p>
            <a:pPr algn="ctr"/>
            <a:r>
              <a:rPr lang="pt-PT" sz="1050" b="1" dirty="0" smtClean="0">
                <a:solidFill>
                  <a:srgbClr val="5B9BD5">
                    <a:lumMod val="75000"/>
                  </a:srgbClr>
                </a:solidFill>
              </a:rPr>
              <a:t>Avaliação final comum</a:t>
            </a:r>
            <a:endParaRPr lang="pt-PT" sz="1050" b="1" dirty="0">
              <a:solidFill>
                <a:srgbClr val="5B9BD5">
                  <a:lumMod val="75000"/>
                </a:srgbClr>
              </a:solidFill>
            </a:endParaRPr>
          </a:p>
        </p:txBody>
      </p:sp>
      <p:sp>
        <p:nvSpPr>
          <p:cNvPr id="90" name="Seta para baixo 89"/>
          <p:cNvSpPr/>
          <p:nvPr/>
        </p:nvSpPr>
        <p:spPr>
          <a:xfrm>
            <a:off x="9091918" y="1464325"/>
            <a:ext cx="1058068" cy="5274992"/>
          </a:xfrm>
          <a:prstGeom prst="downArrow">
            <a:avLst/>
          </a:prstGeom>
          <a:solidFill>
            <a:schemeClr val="accent5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prstClr val="white"/>
              </a:solidFill>
            </a:endParaRPr>
          </a:p>
        </p:txBody>
      </p:sp>
      <p:sp>
        <p:nvSpPr>
          <p:cNvPr id="91" name="CaixaDeTexto 90"/>
          <p:cNvSpPr txBox="1"/>
          <p:nvPr/>
        </p:nvSpPr>
        <p:spPr>
          <a:xfrm>
            <a:off x="8429523" y="6418970"/>
            <a:ext cx="2382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Avaliação </a:t>
            </a:r>
            <a:r>
              <a:rPr lang="pt-PT" b="1" dirty="0">
                <a:solidFill>
                  <a:srgbClr val="4472C4">
                    <a:lumMod val="50000"/>
                  </a:srgbClr>
                </a:solidFill>
              </a:rPr>
              <a:t>final </a:t>
            </a:r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comum</a:t>
            </a:r>
            <a:endParaRPr lang="pt-PT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92" name="CaixaDeTexto 91"/>
          <p:cNvSpPr txBox="1"/>
          <p:nvPr/>
        </p:nvSpPr>
        <p:spPr>
          <a:xfrm>
            <a:off x="8759537" y="1113691"/>
            <a:ext cx="1996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 smtClean="0">
                <a:solidFill>
                  <a:srgbClr val="5B9BD5">
                    <a:lumMod val="50000"/>
                  </a:srgbClr>
                </a:solidFill>
              </a:rPr>
              <a:t>Projeto partilhado</a:t>
            </a:r>
            <a:endParaRPr lang="pt-PT" sz="1600" b="1" dirty="0">
              <a:solidFill>
                <a:srgbClr val="5B9BD5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6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4778" y="135924"/>
            <a:ext cx="11776600" cy="94780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t-PT" sz="2800" b="1" dirty="0">
                <a:solidFill>
                  <a:prstClr val="white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Multicultural ou Intercultural? </a:t>
            </a:r>
            <a:r>
              <a:rPr lang="pt-PT" sz="2000" b="1" dirty="0">
                <a:solidFill>
                  <a:prstClr val="white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 diversidade cultural em </a:t>
            </a:r>
            <a:r>
              <a:rPr lang="pt-PT" sz="2000" b="1" dirty="0" smtClean="0">
                <a:solidFill>
                  <a:prstClr val="white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Portugal</a:t>
            </a:r>
            <a:r>
              <a:rPr lang="pt-PT" sz="2800" b="1" dirty="0" smtClean="0">
                <a:solidFill>
                  <a:schemeClr val="bg1"/>
                </a:solidFill>
              </a:rPr>
              <a:t/>
            </a:r>
            <a:br>
              <a:rPr lang="pt-PT" sz="2800" b="1" dirty="0" smtClean="0">
                <a:solidFill>
                  <a:schemeClr val="bg1"/>
                </a:solidFill>
              </a:rPr>
            </a:br>
            <a:r>
              <a:rPr lang="pt-PT" sz="2000" dirty="0" smtClean="0">
                <a:solidFill>
                  <a:schemeClr val="bg1"/>
                </a:solidFill>
              </a:rPr>
              <a:t>Projeto multidisciplinar em Cidadania e Desenvolvimento</a:t>
            </a:r>
            <a:endParaRPr lang="pt-PT" dirty="0">
              <a:solidFill>
                <a:schemeClr val="bg1"/>
              </a:solidFill>
            </a:endParaRPr>
          </a:p>
        </p:txBody>
      </p:sp>
      <p:graphicFrame>
        <p:nvGraphicFramePr>
          <p:cNvPr id="11" name="Marcador de Posição de Conteúdo 3"/>
          <p:cNvGraphicFramePr>
            <a:graphicFrameLocks/>
          </p:cNvGraphicFramePr>
          <p:nvPr>
            <p:extLst/>
          </p:nvPr>
        </p:nvGraphicFramePr>
        <p:xfrm>
          <a:off x="707767" y="2720623"/>
          <a:ext cx="9434689" cy="708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373097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3.ª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623978"/>
              </p:ext>
            </p:extLst>
          </p:nvPr>
        </p:nvGraphicFramePr>
        <p:xfrm>
          <a:off x="707767" y="3612858"/>
          <a:ext cx="9434689" cy="71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78271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4.ª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Marcador de Posição de Conteúdo 3"/>
          <p:cNvGraphicFramePr>
            <a:graphicFrameLocks/>
          </p:cNvGraphicFramePr>
          <p:nvPr>
            <p:extLst/>
          </p:nvPr>
        </p:nvGraphicFramePr>
        <p:xfrm>
          <a:off x="707767" y="4448431"/>
          <a:ext cx="9434689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180622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5.ª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D4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68461"/>
              </p:ext>
            </p:extLst>
          </p:nvPr>
        </p:nvGraphicFramePr>
        <p:xfrm>
          <a:off x="707767" y="5276335"/>
          <a:ext cx="9434689" cy="71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24088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6.ª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66892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AD47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526087"/>
              </p:ext>
            </p:extLst>
          </p:nvPr>
        </p:nvGraphicFramePr>
        <p:xfrm>
          <a:off x="695410" y="5974385"/>
          <a:ext cx="9434689" cy="71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0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7.ª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6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000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66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Marcador de Posição de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4891369"/>
              </p:ext>
            </p:extLst>
          </p:nvPr>
        </p:nvGraphicFramePr>
        <p:xfrm>
          <a:off x="707767" y="1953436"/>
          <a:ext cx="9434689" cy="7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373097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2.ª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  <a:b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Trabalho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autónomo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dos </a:t>
                      </a:r>
                      <a:r>
                        <a:rPr kumimoji="0" lang="pt-P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alunos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Marcador de Posição de Conteúdo 3"/>
          <p:cNvGraphicFramePr>
            <a:graphicFrameLocks/>
          </p:cNvGraphicFramePr>
          <p:nvPr>
            <p:extLst/>
          </p:nvPr>
        </p:nvGraphicFramePr>
        <p:xfrm>
          <a:off x="707767" y="1191436"/>
          <a:ext cx="9434689" cy="708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4"/>
                <a:gridCol w="1680823"/>
                <a:gridCol w="1680823"/>
                <a:gridCol w="1680823"/>
                <a:gridCol w="1680823"/>
                <a:gridCol w="1680823"/>
              </a:tblGrid>
              <a:tr h="373097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1.ª semana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Segunda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Terça 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Quarta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Quinta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Sexta</a:t>
                      </a:r>
                      <a:endParaRPr lang="pt-PT" sz="1400" dirty="0"/>
                    </a:p>
                  </a:txBody>
                  <a:tcPr/>
                </a:tc>
              </a:tr>
              <a:tr h="278271">
                <a:tc>
                  <a:txBody>
                    <a:bodyPr/>
                    <a:lstStyle/>
                    <a:p>
                      <a:endParaRPr lang="pt-P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D1</a:t>
                      </a:r>
                      <a:endParaRPr lang="pt-PT" sz="16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PT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72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329660" y="1022122"/>
            <a:ext cx="11310257" cy="583587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pt-PT" sz="2800" i="1" spc="-100" dirty="0">
                <a:solidFill>
                  <a:schemeClr val="tx2"/>
                </a:solidFill>
                <a:ea typeface="+mj-ea"/>
                <a:cs typeface="+mj-cs"/>
              </a:rPr>
              <a:t> </a:t>
            </a:r>
          </a:p>
          <a:p>
            <a:pPr algn="l"/>
            <a:r>
              <a:rPr lang="pt-PT" sz="2800" i="1" spc="-100" dirty="0">
                <a:solidFill>
                  <a:schemeClr val="tx2"/>
                </a:solidFill>
                <a:ea typeface="+mj-ea"/>
                <a:cs typeface="+mj-cs"/>
              </a:rPr>
              <a:t> </a:t>
            </a:r>
          </a:p>
          <a:p>
            <a:pPr algn="l"/>
            <a:r>
              <a:rPr lang="pt-PT" sz="2800" i="1" spc="-100" dirty="0">
                <a:solidFill>
                  <a:schemeClr val="tx2"/>
                </a:solidFill>
                <a:ea typeface="+mj-ea"/>
                <a:cs typeface="+mj-cs"/>
              </a:rPr>
              <a:t>								</a:t>
            </a:r>
          </a:p>
          <a:p>
            <a:pPr algn="l"/>
            <a:endParaRPr lang="en-US" sz="2800" i="1" spc="-1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0"/>
            <a:ext cx="12192000" cy="786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PT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8046294" y="423133"/>
            <a:ext cx="41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bg1"/>
                </a:solidFill>
              </a:rPr>
              <a:t>Cidadania e </a:t>
            </a:r>
            <a:r>
              <a:rPr lang="pt-PT" b="1" dirty="0" smtClean="0">
                <a:solidFill>
                  <a:schemeClr val="bg1"/>
                </a:solidFill>
              </a:rPr>
              <a:t>Desenvolvimento | Avaliação</a:t>
            </a:r>
            <a:endParaRPr lang="pt-PT" b="1" dirty="0">
              <a:solidFill>
                <a:schemeClr val="bg1"/>
              </a:solidFill>
            </a:endParaRPr>
          </a:p>
        </p:txBody>
      </p:sp>
      <p:sp>
        <p:nvSpPr>
          <p:cNvPr id="18" name="Seta para a esquerda e para a direita 17"/>
          <p:cNvSpPr/>
          <p:nvPr/>
        </p:nvSpPr>
        <p:spPr>
          <a:xfrm>
            <a:off x="1850571" y="6102580"/>
            <a:ext cx="7772399" cy="746567"/>
          </a:xfrm>
          <a:prstGeom prst="leftRightArrow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 err="1" smtClean="0">
                <a:solidFill>
                  <a:schemeClr val="accent1">
                    <a:lumMod val="75000"/>
                  </a:schemeClr>
                </a:solidFill>
              </a:rPr>
              <a:t>Whole</a:t>
            </a:r>
            <a:r>
              <a:rPr lang="pt-PT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2400" b="1" dirty="0" err="1">
                <a:solidFill>
                  <a:schemeClr val="accent1">
                    <a:lumMod val="75000"/>
                  </a:schemeClr>
                </a:solidFill>
              </a:rPr>
              <a:t>School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PT" sz="2400" b="1" dirty="0" err="1">
                <a:solidFill>
                  <a:schemeClr val="accent1">
                    <a:lumMod val="75000"/>
                  </a:schemeClr>
                </a:solidFill>
              </a:rPr>
              <a:t>Approach</a:t>
            </a:r>
            <a:endParaRPr lang="pt-PT" sz="2400" b="1" dirty="0"/>
          </a:p>
        </p:txBody>
      </p:sp>
      <p:sp>
        <p:nvSpPr>
          <p:cNvPr id="10" name="Seta para a esquerda e para a direita 9"/>
          <p:cNvSpPr/>
          <p:nvPr/>
        </p:nvSpPr>
        <p:spPr>
          <a:xfrm rot="16200000">
            <a:off x="8263867" y="3633908"/>
            <a:ext cx="4965541" cy="718371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>
                <a:solidFill>
                  <a:schemeClr val="accent6">
                    <a:lumMod val="50000"/>
                  </a:schemeClr>
                </a:solidFill>
              </a:rPr>
              <a:t>Desafio</a:t>
            </a:r>
          </a:p>
        </p:txBody>
      </p:sp>
      <p:sp>
        <p:nvSpPr>
          <p:cNvPr id="11" name="Seta para a esquerda e para a direita 10"/>
          <p:cNvSpPr/>
          <p:nvPr/>
        </p:nvSpPr>
        <p:spPr>
          <a:xfrm rot="16200000">
            <a:off x="9086168" y="3607762"/>
            <a:ext cx="4965540" cy="664597"/>
          </a:xfrm>
          <a:prstGeom prst="left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b="1" dirty="0">
                <a:solidFill>
                  <a:schemeClr val="bg1"/>
                </a:solidFill>
              </a:rPr>
              <a:t>Decisões Curriculares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788" y="1000874"/>
            <a:ext cx="2072670" cy="1380718"/>
          </a:xfrm>
          <a:prstGeom prst="rect">
            <a:avLst/>
          </a:prstGeom>
        </p:spPr>
      </p:pic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725769866"/>
              </p:ext>
            </p:extLst>
          </p:nvPr>
        </p:nvGraphicFramePr>
        <p:xfrm>
          <a:off x="2719167" y="1510323"/>
          <a:ext cx="6215744" cy="3722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443" y="5151199"/>
            <a:ext cx="1730828" cy="90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96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023" y="90311"/>
            <a:ext cx="11988800" cy="914857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pt-PT" sz="36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Estratégia Nacional de Educação para a Cidadania</a:t>
            </a:r>
            <a: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pt-PT" sz="2800" b="1" cap="small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</a:br>
            <a:endParaRPr lang="pt-PT" dirty="0"/>
          </a:p>
        </p:txBody>
      </p:sp>
      <p:pic>
        <p:nvPicPr>
          <p:cNvPr id="4" name="Marcador de Posição de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68" y="1904802"/>
            <a:ext cx="3083206" cy="4351338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659086" y="3104795"/>
            <a:ext cx="64661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chemeClr val="accent1">
                    <a:lumMod val="75000"/>
                  </a:schemeClr>
                </a:solidFill>
              </a:rPr>
              <a:t>Desenvolver competências pessoais e sociais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chemeClr val="accent1">
                    <a:lumMod val="75000"/>
                  </a:schemeClr>
                </a:solidFill>
              </a:rPr>
              <a:t>Promover pensamento crítico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chemeClr val="accent1">
                    <a:lumMod val="75000"/>
                  </a:schemeClr>
                </a:solidFill>
              </a:rPr>
              <a:t>Desenvolver competências de participação ativa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000" b="1" dirty="0">
                <a:solidFill>
                  <a:schemeClr val="accent1">
                    <a:lumMod val="75000"/>
                  </a:schemeClr>
                </a:solidFill>
              </a:rPr>
              <a:t>Desenvolver conhecimentos em áreas não formais</a:t>
            </a:r>
          </a:p>
        </p:txBody>
      </p:sp>
    </p:spTree>
    <p:extLst>
      <p:ext uri="{BB962C8B-B14F-4D97-AF65-F5344CB8AC3E}">
        <p14:creationId xmlns:p14="http://schemas.microsoft.com/office/powerpoint/2010/main" val="360282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12192000" cy="786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00000"/>
              </a:lnSpc>
              <a:spcBef>
                <a:spcPts val="0"/>
              </a:spcBef>
              <a:defRPr/>
            </a:pPr>
            <a:r>
              <a:rPr lang="pt-PT" sz="3200" b="1" cap="small" dirty="0">
                <a:solidFill>
                  <a:prstClr val="white"/>
                </a:solidFill>
              </a:rPr>
              <a:t>Estratégia </a:t>
            </a:r>
            <a:r>
              <a:rPr lang="pt-PT" sz="3200" b="1" cap="small" dirty="0" smtClean="0">
                <a:solidFill>
                  <a:prstClr val="white"/>
                </a:solidFill>
              </a:rPr>
              <a:t>de </a:t>
            </a:r>
            <a:r>
              <a:rPr lang="pt-PT" sz="3200" b="1" cap="small" dirty="0">
                <a:solidFill>
                  <a:prstClr val="white"/>
                </a:solidFill>
              </a:rPr>
              <a:t>Educação para a </a:t>
            </a:r>
            <a:r>
              <a:rPr lang="pt-PT" sz="3200" b="1" cap="small" dirty="0" smtClean="0">
                <a:solidFill>
                  <a:prstClr val="white"/>
                </a:solidFill>
              </a:rPr>
              <a:t>Cidadania de Escola</a:t>
            </a:r>
            <a:endParaRPr lang="pt-PT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8837"/>
              </p:ext>
            </p:extLst>
          </p:nvPr>
        </p:nvGraphicFramePr>
        <p:xfrm>
          <a:off x="1061157" y="1682044"/>
          <a:ext cx="10148710" cy="416365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804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44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72443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Fundamentos</a:t>
                      </a:r>
                      <a:r>
                        <a:rPr lang="pt-PT" sz="24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de </a:t>
                      </a:r>
                      <a:r>
                        <a:rPr lang="pt-PT" sz="2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Cidadania e Desenvolvimento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120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 abordagem da Cidadania e Desenvolvimento propõe-se que se atenda aos três eixos que foram recomendados, em 2008, pelo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Documento</a:t>
                      </a:r>
                      <a:b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do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Fórum Educação para a Cidadania</a:t>
                      </a:r>
                    </a:p>
                    <a:p>
                      <a:pPr marL="0" algn="ctr" defTabSz="914400" rtl="0" eaLnBrk="1" latinLnBrk="0" hangingPunct="1"/>
                      <a:endParaRPr lang="pt-PT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Atitude cívica individual (identidade cidadã; autonomia individual; direitos humanos)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Relacionamento interpessoal (comunicação; diálogo)</a:t>
                      </a:r>
                    </a:p>
                    <a:p>
                      <a:pPr marL="285750" lvl="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Relacionamento social e intercultural (democracia; desenvolvimento humano sustentável; globalização e interdependência; paz e gestão de conflitos)</a:t>
                      </a:r>
                    </a:p>
                    <a:p>
                      <a:pPr marL="0" algn="l" defTabSz="914400" rtl="0" eaLnBrk="1" latinLnBrk="0" hangingPunct="1"/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84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12192000" cy="786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pt-PT" sz="3200" b="1" cap="small" dirty="0">
                <a:solidFill>
                  <a:prstClr val="white"/>
                </a:solidFill>
                <a:ea typeface="+mj-ea"/>
                <a:cs typeface="+mj-cs"/>
              </a:rPr>
              <a:t>Estratégia </a:t>
            </a:r>
            <a:r>
              <a:rPr lang="pt-PT" sz="3200" b="1" cap="small" dirty="0" smtClean="0">
                <a:solidFill>
                  <a:prstClr val="white"/>
                </a:solidFill>
                <a:ea typeface="+mj-ea"/>
                <a:cs typeface="+mj-cs"/>
              </a:rPr>
              <a:t>de </a:t>
            </a:r>
            <a:r>
              <a:rPr lang="pt-PT" sz="3200" b="1" cap="small" dirty="0">
                <a:solidFill>
                  <a:prstClr val="white"/>
                </a:solidFill>
                <a:ea typeface="+mj-ea"/>
                <a:cs typeface="+mj-cs"/>
              </a:rPr>
              <a:t>Educação para a </a:t>
            </a:r>
            <a:r>
              <a:rPr lang="pt-PT" sz="3200" b="1" cap="small" dirty="0" smtClean="0">
                <a:solidFill>
                  <a:prstClr val="white"/>
                </a:solidFill>
                <a:ea typeface="+mj-ea"/>
                <a:cs typeface="+mj-cs"/>
              </a:rPr>
              <a:t>Cidadania de Escola</a:t>
            </a:r>
            <a:endParaRPr lang="pt-PT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823677"/>
              </p:ext>
            </p:extLst>
          </p:nvPr>
        </p:nvGraphicFramePr>
        <p:xfrm>
          <a:off x="1546579" y="1365955"/>
          <a:ext cx="8613419" cy="382524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6710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711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711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315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Organização </a:t>
                      </a:r>
                      <a:r>
                        <a:rPr lang="pt-PT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dos Domínios de Educação para a </a:t>
                      </a:r>
                      <a:r>
                        <a:rPr lang="pt-PT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Cidadania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747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</a:pPr>
                      <a:r>
                        <a:rPr lang="pt-PT" sz="1800" b="1" i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1º Grupo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Direitos Humanos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Igualdade de Género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Interculturalidade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Desenvolvimento</a:t>
                      </a:r>
                      <a:r>
                        <a:rPr lang="pt-PT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Sustentável</a:t>
                      </a:r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Educação Ambiental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Saúde</a:t>
                      </a:r>
                      <a:endParaRPr lang="pt-PT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</a:pPr>
                      <a:r>
                        <a:rPr lang="pt-P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2º Grupo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Sexualidade 	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Media</a:t>
                      </a:r>
                    </a:p>
                    <a:p>
                      <a:pPr marL="285750" lvl="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Instituições e participação democrática</a:t>
                      </a:r>
                    </a:p>
                    <a:p>
                      <a:pPr marL="285750" lvl="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Literacia financeira e educação para o consumo</a:t>
                      </a:r>
                    </a:p>
                    <a:p>
                      <a:pPr marL="285750" lvl="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Risco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Segurança rodoviária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</a:pPr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</a:pPr>
                      <a:r>
                        <a:rPr lang="pt-P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3º Grupo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Empreendedorismo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Mundo do Trabalho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Segurança, Defesa e Paz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Bem-estar animal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Voluntariado</a:t>
                      </a:r>
                    </a:p>
                    <a:p>
                      <a:pPr marL="285750" indent="-285750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Outras,</a:t>
                      </a:r>
                      <a:r>
                        <a:rPr lang="pt-PT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 acordo com as necessidades de educação para a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cidadania</a:t>
                      </a:r>
                      <a:r>
                        <a:rPr lang="pt-PT" sz="18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18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diagnosti-cadas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pela escola</a:t>
                      </a:r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Nota de aviso com seta para cima 1"/>
          <p:cNvSpPr/>
          <p:nvPr/>
        </p:nvSpPr>
        <p:spPr>
          <a:xfrm>
            <a:off x="1580443" y="5170312"/>
            <a:ext cx="2449689" cy="134337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bg1"/>
                </a:solidFill>
              </a:rPr>
              <a:t>Obrigatório</a:t>
            </a:r>
            <a:br>
              <a:rPr lang="pt-PT" b="1" dirty="0" smtClean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para </a:t>
            </a:r>
            <a:r>
              <a:rPr lang="pt-PT" b="1" dirty="0">
                <a:solidFill>
                  <a:schemeClr val="bg1"/>
                </a:solidFill>
              </a:rPr>
              <a:t>todos os </a:t>
            </a:r>
            <a:r>
              <a:rPr lang="pt-PT" b="1" dirty="0" smtClean="0">
                <a:solidFill>
                  <a:schemeClr val="bg1"/>
                </a:solidFill>
              </a:rPr>
              <a:t>níveis</a:t>
            </a:r>
            <a:br>
              <a:rPr lang="pt-PT" b="1" dirty="0" smtClean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e </a:t>
            </a:r>
            <a:r>
              <a:rPr lang="pt-PT" b="1" dirty="0">
                <a:solidFill>
                  <a:schemeClr val="bg1"/>
                </a:solidFill>
              </a:rPr>
              <a:t>ciclos de escolaridade</a:t>
            </a:r>
          </a:p>
        </p:txBody>
      </p:sp>
      <p:sp>
        <p:nvSpPr>
          <p:cNvPr id="6" name="Nota de aviso com seta para cima 5"/>
          <p:cNvSpPr/>
          <p:nvPr/>
        </p:nvSpPr>
        <p:spPr>
          <a:xfrm>
            <a:off x="4509909" y="5170312"/>
            <a:ext cx="2449689" cy="134337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bg1"/>
                </a:solidFill>
              </a:rPr>
              <a:t>Trabalhado pelo menos em dois </a:t>
            </a:r>
            <a:r>
              <a:rPr lang="pt-PT" b="1" dirty="0" smtClean="0">
                <a:solidFill>
                  <a:schemeClr val="bg1"/>
                </a:solidFill>
              </a:rPr>
              <a:t>ciclos</a:t>
            </a:r>
            <a:br>
              <a:rPr lang="pt-PT" b="1" dirty="0" smtClean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do </a:t>
            </a:r>
            <a:r>
              <a:rPr lang="pt-PT" b="1" dirty="0">
                <a:solidFill>
                  <a:schemeClr val="bg1"/>
                </a:solidFill>
              </a:rPr>
              <a:t>ensino básico</a:t>
            </a:r>
          </a:p>
        </p:txBody>
      </p:sp>
      <p:sp>
        <p:nvSpPr>
          <p:cNvPr id="7" name="Nota de aviso com seta para cima 6"/>
          <p:cNvSpPr/>
          <p:nvPr/>
        </p:nvSpPr>
        <p:spPr>
          <a:xfrm>
            <a:off x="7574842" y="5181602"/>
            <a:ext cx="2449689" cy="1343378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chemeClr val="bg1"/>
                </a:solidFill>
              </a:rPr>
              <a:t>Com aplicação opcional em qualquer </a:t>
            </a:r>
            <a:r>
              <a:rPr lang="pt-PT" b="1" dirty="0" smtClean="0">
                <a:solidFill>
                  <a:schemeClr val="bg1"/>
                </a:solidFill>
              </a:rPr>
              <a:t>ano</a:t>
            </a:r>
            <a:br>
              <a:rPr lang="pt-PT" b="1" dirty="0" smtClean="0">
                <a:solidFill>
                  <a:schemeClr val="bg1"/>
                </a:solidFill>
              </a:rPr>
            </a:br>
            <a:r>
              <a:rPr lang="pt-PT" b="1" dirty="0" smtClean="0">
                <a:solidFill>
                  <a:schemeClr val="bg1"/>
                </a:solidFill>
              </a:rPr>
              <a:t>de </a:t>
            </a:r>
            <a:r>
              <a:rPr lang="pt-PT" b="1" dirty="0">
                <a:solidFill>
                  <a:schemeClr val="bg1"/>
                </a:solidFill>
              </a:rPr>
              <a:t>escolaridade</a:t>
            </a:r>
          </a:p>
        </p:txBody>
      </p:sp>
    </p:spTree>
    <p:extLst>
      <p:ext uri="{BB962C8B-B14F-4D97-AF65-F5344CB8AC3E}">
        <p14:creationId xmlns:p14="http://schemas.microsoft.com/office/powerpoint/2010/main" val="327671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0622" y="101600"/>
            <a:ext cx="11830756" cy="982745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r"/>
            <a:r>
              <a:rPr lang="pt-PT" sz="3200" b="1" cap="small" dirty="0" smtClean="0">
                <a:solidFill>
                  <a:prstClr val="white"/>
                </a:solidFill>
                <a:latin typeface="+mn-lt"/>
              </a:rPr>
              <a:t>Estratégia </a:t>
            </a:r>
            <a:r>
              <a:rPr lang="pt-PT" sz="3200" b="1" cap="small" dirty="0">
                <a:solidFill>
                  <a:prstClr val="white"/>
                </a:solidFill>
                <a:latin typeface="+mn-lt"/>
              </a:rPr>
              <a:t>de Educação para a Cidadania de escola</a:t>
            </a:r>
            <a:r>
              <a:rPr lang="pt-PT" sz="2800" b="1" dirty="0">
                <a:solidFill>
                  <a:prstClr val="white"/>
                </a:solidFill>
              </a:rPr>
              <a:t/>
            </a:r>
            <a:br>
              <a:rPr lang="pt-PT" sz="2800" b="1" dirty="0">
                <a:solidFill>
                  <a:prstClr val="white"/>
                </a:solidFill>
              </a:rPr>
            </a:br>
            <a:endParaRPr lang="pt-PT" sz="2800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9965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9897762" y="593882"/>
            <a:ext cx="2113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2800" dirty="0">
                <a:solidFill>
                  <a:prstClr val="white"/>
                </a:solidFill>
              </a:rPr>
              <a:t>Etapas</a:t>
            </a:r>
            <a:endParaRPr lang="pt-PT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44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956" y="69456"/>
            <a:ext cx="12000088" cy="99170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pPr algn="r"/>
            <a:r>
              <a:rPr lang="pt-PT" dirty="0">
                <a:solidFill>
                  <a:prstClr val="white"/>
                </a:solidFill>
              </a:rPr>
              <a:t/>
            </a:r>
            <a:br>
              <a:rPr lang="pt-PT" dirty="0">
                <a:solidFill>
                  <a:prstClr val="white"/>
                </a:solidFill>
              </a:rPr>
            </a:br>
            <a:r>
              <a:rPr lang="pt-PT" sz="3600" b="1" cap="small" dirty="0">
                <a:solidFill>
                  <a:prstClr val="white"/>
                </a:solidFill>
                <a:latin typeface="+mn-lt"/>
              </a:rPr>
              <a:t>Estratégia de Educação para a Cidadania de escola</a:t>
            </a:r>
            <a:r>
              <a:rPr lang="pt-PT" sz="3600" b="1" dirty="0">
                <a:solidFill>
                  <a:schemeClr val="bg1"/>
                </a:solidFill>
              </a:rPr>
              <a:t/>
            </a:r>
            <a:br>
              <a:rPr lang="pt-PT" sz="3600" b="1" dirty="0">
                <a:solidFill>
                  <a:schemeClr val="bg1"/>
                </a:solidFill>
              </a:rPr>
            </a:br>
            <a:r>
              <a:rPr lang="pt-PT" sz="2000" b="1" dirty="0" smtClean="0">
                <a:solidFill>
                  <a:prstClr val="white"/>
                </a:solidFill>
                <a:latin typeface="+mn-lt"/>
              </a:rPr>
              <a:t>CIDADANIA </a:t>
            </a:r>
            <a:r>
              <a:rPr lang="pt-PT" sz="2000" b="1" dirty="0">
                <a:solidFill>
                  <a:prstClr val="white"/>
                </a:solidFill>
                <a:latin typeface="+mn-lt"/>
              </a:rPr>
              <a:t>E  DESENVOLVIMENTO</a:t>
            </a:r>
            <a:r>
              <a:rPr lang="pt-PT" sz="3100" b="1" dirty="0">
                <a:solidFill>
                  <a:prstClr val="white"/>
                </a:solidFill>
              </a:rPr>
              <a:t/>
            </a:r>
            <a:br>
              <a:rPr lang="pt-PT" sz="3100" b="1" dirty="0">
                <a:solidFill>
                  <a:prstClr val="white"/>
                </a:solidFill>
              </a:rPr>
            </a:br>
            <a:endParaRPr lang="pt-PT" sz="3100" b="1" dirty="0"/>
          </a:p>
        </p:txBody>
      </p:sp>
      <p:graphicFrame>
        <p:nvGraphicFramePr>
          <p:cNvPr id="6" name="Marcador de Posição de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627194"/>
              </p:ext>
            </p:extLst>
          </p:nvPr>
        </p:nvGraphicFramePr>
        <p:xfrm>
          <a:off x="887154" y="1690689"/>
          <a:ext cx="10466645" cy="4920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9144000" y="2121905"/>
            <a:ext cx="1950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5B9BD5">
                    <a:lumMod val="75000"/>
                  </a:srgbClr>
                </a:solidFill>
              </a:rPr>
              <a:t>Que metodologias vamos utilizar?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943229" y="3018408"/>
            <a:ext cx="24837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Que áreas de </a:t>
            </a:r>
            <a:r>
              <a:rPr lang="pt-PT" sz="1600" b="1" dirty="0" smtClean="0">
                <a:solidFill>
                  <a:srgbClr val="70AD47">
                    <a:lumMod val="75000"/>
                  </a:srgbClr>
                </a:solidFill>
              </a:rPr>
              <a:t>competências do </a:t>
            </a:r>
          </a:p>
          <a:p>
            <a:pPr algn="ctr"/>
            <a:r>
              <a:rPr lang="pt-PT" sz="1600" b="1" i="1" dirty="0" smtClean="0">
                <a:solidFill>
                  <a:srgbClr val="70AD47">
                    <a:lumMod val="75000"/>
                  </a:srgbClr>
                </a:solidFill>
              </a:rPr>
              <a:t>Perfil dos Alunos</a:t>
            </a:r>
          </a:p>
          <a:p>
            <a:pPr algn="ctr"/>
            <a:r>
              <a:rPr lang="pt-PT" sz="1600" b="1" dirty="0" smtClean="0">
                <a:solidFill>
                  <a:srgbClr val="70AD47">
                    <a:lumMod val="75000"/>
                  </a:srgbClr>
                </a:solidFill>
              </a:rPr>
              <a:t> </a:t>
            </a:r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vamos desenvolver?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1054439" y="4208745"/>
            <a:ext cx="2316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Como vamos interligar  os conhecimentos, </a:t>
            </a:r>
          </a:p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as práticas, as ações  </a:t>
            </a:r>
          </a:p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e os valores?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054439" y="1828071"/>
            <a:ext cx="23724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Que experiências reais de participação e de vivência de cidadania vamos organizar?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9014253" y="4656137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5B9BD5">
                    <a:lumMod val="75000"/>
                  </a:srgbClr>
                </a:solidFill>
              </a:rPr>
              <a:t>Como vamos organizar Cidadania e Desenvolvimento?</a:t>
            </a:r>
          </a:p>
          <a:p>
            <a:pPr algn="ctr"/>
            <a:r>
              <a:rPr lang="pt-PT" sz="1600" dirty="0">
                <a:solidFill>
                  <a:srgbClr val="5B9BD5">
                    <a:lumMod val="75000"/>
                  </a:srgbClr>
                </a:solidFill>
              </a:rPr>
              <a:t>(anual/semestral/outra)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943229" y="5423346"/>
            <a:ext cx="24280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Que fóruns de discussão vamos </a:t>
            </a:r>
            <a:r>
              <a:rPr lang="pt-PT" sz="1600" b="1" dirty="0" smtClean="0">
                <a:solidFill>
                  <a:srgbClr val="70AD47">
                    <a:lumMod val="75000"/>
                  </a:srgbClr>
                </a:solidFill>
              </a:rPr>
              <a:t>promover</a:t>
            </a:r>
            <a:br>
              <a:rPr lang="pt-PT" sz="1600" b="1" dirty="0" smtClean="0">
                <a:solidFill>
                  <a:srgbClr val="70AD47">
                    <a:lumMod val="75000"/>
                  </a:srgbClr>
                </a:solidFill>
              </a:rPr>
            </a:br>
            <a:r>
              <a:rPr lang="pt-PT" sz="1600" b="1" dirty="0" smtClean="0">
                <a:solidFill>
                  <a:srgbClr val="70AD47">
                    <a:lumMod val="75000"/>
                  </a:srgbClr>
                </a:solidFill>
              </a:rPr>
              <a:t>numa </a:t>
            </a:r>
            <a:r>
              <a:rPr lang="pt-PT" sz="1600" b="1" dirty="0">
                <a:solidFill>
                  <a:srgbClr val="70AD47">
                    <a:lumMod val="75000"/>
                  </a:srgbClr>
                </a:solidFill>
              </a:rPr>
              <a:t>lógica de cultura democrática da escola?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856522" y="1933577"/>
            <a:ext cx="13320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>
              <a:solidFill>
                <a:prstClr val="black"/>
              </a:solidFill>
            </a:endParaRPr>
          </a:p>
          <a:p>
            <a:pPr algn="ctr"/>
            <a:r>
              <a:rPr lang="pt-PT" sz="1600" dirty="0">
                <a:solidFill>
                  <a:prstClr val="white"/>
                </a:solidFill>
              </a:rPr>
              <a:t>Tratamento da Informação</a:t>
            </a:r>
          </a:p>
          <a:p>
            <a:endParaRPr lang="pt-P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78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12192000" cy="786063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  <a:defRPr/>
            </a:pPr>
            <a:r>
              <a:rPr lang="pt-PT" sz="3200" b="1" cap="small" dirty="0">
                <a:solidFill>
                  <a:prstClr val="white"/>
                </a:solidFill>
                <a:ea typeface="+mj-ea"/>
                <a:cs typeface="+mj-cs"/>
              </a:rPr>
              <a:t>Estratégia de Educação para a Cidadania de escola</a:t>
            </a:r>
            <a:endParaRPr lang="pt-PT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37150"/>
              </p:ext>
            </p:extLst>
          </p:nvPr>
        </p:nvGraphicFramePr>
        <p:xfrm>
          <a:off x="1128890" y="1354667"/>
          <a:ext cx="10148710" cy="433060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1487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009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Perfil do coordenador</a:t>
                      </a:r>
                      <a:r>
                        <a:rPr lang="pt-PT" sz="2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2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 CD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2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600" b="1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ter experiência de coordenação de equipas e capacidade organizativa;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frequentar/ter frequentado ações de formação sobre Educação para a Cidadania;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possuir competências de utilização de meios tecnológicos e de Plataformas Digitais;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conseguir estabelecer e manter relações empáticas com discentes, </a:t>
                      </a:r>
                      <a: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docentes</a:t>
                      </a:r>
                      <a:b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pessoal não docente, sustentadas em processos de escuta e reconhecimento;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ter uma visão intercultural da educação (o reconhecimento das culturas em presença);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sentir-se motivado para desempenhar a tarefa, sem imposição superior;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Deve revelar experiência no desenvolvimento de projetos a nível de </a:t>
                      </a:r>
                      <a: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escola</a:t>
                      </a:r>
                      <a:b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PT" sz="1800" b="0" i="0" u="none" strike="noStrike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lang="pt-PT" sz="1800" b="0" i="0" u="none" strike="noStrike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capacidade de organização coletiva</a:t>
                      </a:r>
                      <a:r>
                        <a:rPr lang="pt-PT" sz="1600" b="0" i="0" u="none" strike="noStrike" kern="1200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t-PT" sz="1600" kern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3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0" y="0"/>
            <a:ext cx="12192000" cy="7860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lnSpc>
                <a:spcPct val="100000"/>
              </a:lnSpc>
              <a:spcBef>
                <a:spcPts val="0"/>
              </a:spcBef>
            </a:pPr>
            <a:r>
              <a:rPr lang="pt-PT" sz="3200" b="1" dirty="0" smtClean="0">
                <a:solidFill>
                  <a:prstClr val="white"/>
                </a:solidFill>
              </a:rPr>
              <a:t>Currículo do Ensino Básico e Secundário</a:t>
            </a:r>
            <a:endParaRPr lang="pt-PT" sz="32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005233"/>
              </p:ext>
            </p:extLst>
          </p:nvPr>
        </p:nvGraphicFramePr>
        <p:xfrm>
          <a:off x="1253067" y="1377245"/>
          <a:ext cx="10058399" cy="454875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76173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9666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443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Cidadania e Desenvolvimento </a:t>
                      </a:r>
                      <a:endParaRPr lang="pt-PT" sz="24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4268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Aprendizagens </a:t>
                      </a:r>
                      <a:r>
                        <a:rPr lang="pt-P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esperadas por ciclo e por domínios </a:t>
                      </a:r>
                    </a:p>
                    <a:p>
                      <a:pPr marL="0" algn="ctr" defTabSz="914400" rtl="0" eaLnBrk="1" latinLnBrk="0" hangingPunct="1"/>
                      <a:endParaRPr lang="pt-PT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Conceção não abstrata de cidadania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Identificação de competências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essenciais</a:t>
                      </a:r>
                      <a:b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formação cidadã (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Competências</a:t>
                      </a:r>
                      <a:b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para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uma Cultura da Democracia);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Identificação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 domínios essenciais</a:t>
                      </a:r>
                    </a:p>
                    <a:p>
                      <a:pPr marL="354013" indent="-8890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em toda a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escolaridade.</a:t>
                      </a:r>
                      <a:endParaRPr lang="pt-PT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endParaRPr lang="pt-PT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pt-PT" sz="1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pt-PT" sz="1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r>
                        <a:rPr lang="pt-PT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Formas </a:t>
                      </a:r>
                      <a:r>
                        <a:rPr lang="pt-P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de operacionalização </a:t>
                      </a:r>
                      <a:r>
                        <a:rPr lang="pt-PT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curricular</a:t>
                      </a:r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     </a:t>
                      </a:r>
                    </a:p>
                    <a:p>
                      <a:pPr marL="452438" indent="-1873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Transversalmente</a:t>
                      </a:r>
                      <a:r>
                        <a:rPr lang="pt-PT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 gestão curricular disciplinar e multidisciplinar (toda a escolaridade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marL="452438" indent="-1873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Especificamente </a:t>
                      </a:r>
                      <a:r>
                        <a:rPr lang="pt-PT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na disciplina de Cidadania e Desenvolvimento (2.º e 3.º ciclo</a:t>
                      </a:r>
                      <a:r>
                        <a:rPr lang="pt-PT" sz="1800" kern="12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EB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</a:t>
                      </a:r>
                    </a:p>
                    <a:p>
                      <a:pPr marL="452438" marR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Globalmente em projetos de escola (toda a escolaridade)</a:t>
                      </a:r>
                    </a:p>
                    <a:p>
                      <a:pPr marL="452438" marR="0" indent="-187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Ensino</a:t>
                      </a:r>
                      <a:r>
                        <a:rPr lang="pt-PT" sz="18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Básico objeto de avaliação</a:t>
                      </a:r>
                      <a:endParaRPr lang="pt-PT" sz="18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452438" indent="-1873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Ensino Secundário – registo da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participação</a:t>
                      </a:r>
                      <a:b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</a:b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dos </a:t>
                      </a:r>
                      <a:r>
                        <a:rPr lang="pt-PT" sz="1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projetos no certificado</a:t>
                      </a:r>
                      <a:endParaRPr lang="pt-PT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algn="ctr" defTabSz="914400" rtl="0" eaLnBrk="1" latinLnBrk="0" hangingPunct="1"/>
                      <a:endParaRPr lang="pt-PT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8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067" y="143978"/>
            <a:ext cx="11954933" cy="104093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r"/>
            <a:r>
              <a:rPr lang="pt-PT" sz="2800" b="1" dirty="0" smtClean="0">
                <a:solidFill>
                  <a:schemeClr val="bg1"/>
                </a:solidFill>
              </a:rPr>
              <a:t>A floresta «consome» carbono</a:t>
            </a:r>
            <a:br>
              <a:rPr lang="pt-PT" sz="2800" b="1" dirty="0" smtClean="0">
                <a:solidFill>
                  <a:schemeClr val="bg1"/>
                </a:solidFill>
              </a:rPr>
            </a:br>
            <a:r>
              <a:rPr lang="pt-PT" sz="2000" dirty="0" smtClean="0">
                <a:solidFill>
                  <a:schemeClr val="bg1"/>
                </a:solidFill>
              </a:rPr>
              <a:t>Projeto multidisciplinar em Cidadania e Desenvolvimento</a:t>
            </a:r>
            <a:endParaRPr lang="pt-PT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/>
          </p:nvPr>
        </p:nvGraphicFramePr>
        <p:xfrm>
          <a:off x="158044" y="1297661"/>
          <a:ext cx="11875912" cy="5550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ta para a direita 4"/>
          <p:cNvSpPr/>
          <p:nvPr/>
        </p:nvSpPr>
        <p:spPr>
          <a:xfrm>
            <a:off x="3750204" y="3452989"/>
            <a:ext cx="4409017" cy="1016000"/>
          </a:xfrm>
          <a:prstGeom prst="rightArrow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000" b="1" dirty="0" smtClean="0">
                <a:solidFill>
                  <a:prstClr val="white"/>
                </a:solidFill>
              </a:rPr>
              <a:t>Processo de Aprendizagem</a:t>
            </a:r>
            <a:endParaRPr lang="pt-PT" sz="2000" b="1" dirty="0">
              <a:solidFill>
                <a:prstClr val="white"/>
              </a:solidFill>
            </a:endParaRPr>
          </a:p>
        </p:txBody>
      </p:sp>
      <p:sp>
        <p:nvSpPr>
          <p:cNvPr id="7" name="Fluxograma: conexão 6"/>
          <p:cNvSpPr/>
          <p:nvPr/>
        </p:nvSpPr>
        <p:spPr>
          <a:xfrm>
            <a:off x="4320316" y="3264606"/>
            <a:ext cx="406400" cy="396522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8" name="Fluxograma: conexão 7"/>
          <p:cNvSpPr/>
          <p:nvPr/>
        </p:nvSpPr>
        <p:spPr>
          <a:xfrm>
            <a:off x="3738474" y="3254728"/>
            <a:ext cx="406400" cy="4064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9" name="Fluxograma: conexão 8"/>
          <p:cNvSpPr/>
          <p:nvPr/>
        </p:nvSpPr>
        <p:spPr>
          <a:xfrm>
            <a:off x="5459774" y="3259313"/>
            <a:ext cx="406400" cy="387351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1" name="Fluxograma: conexão 10"/>
          <p:cNvSpPr/>
          <p:nvPr/>
        </p:nvSpPr>
        <p:spPr>
          <a:xfrm>
            <a:off x="5801159" y="3240264"/>
            <a:ext cx="406400" cy="406400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prstClr val="white"/>
                </a:solidFill>
              </a:rPr>
              <a:t>2</a:t>
            </a:r>
            <a:endParaRPr lang="pt-PT" b="1" dirty="0">
              <a:solidFill>
                <a:prstClr val="white"/>
              </a:solidFill>
            </a:endParaRPr>
          </a:p>
        </p:txBody>
      </p:sp>
      <p:sp>
        <p:nvSpPr>
          <p:cNvPr id="12" name="Fluxograma: conexão 11"/>
          <p:cNvSpPr/>
          <p:nvPr/>
        </p:nvSpPr>
        <p:spPr>
          <a:xfrm>
            <a:off x="7128513" y="3275894"/>
            <a:ext cx="406400" cy="40640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prstClr val="white"/>
                </a:solidFill>
              </a:rPr>
              <a:t>3</a:t>
            </a:r>
            <a:endParaRPr lang="pt-PT" b="1" dirty="0">
              <a:solidFill>
                <a:prstClr val="white"/>
              </a:solidFill>
            </a:endParaRPr>
          </a:p>
        </p:txBody>
      </p:sp>
      <p:sp>
        <p:nvSpPr>
          <p:cNvPr id="13" name="Fluxograma: conexão 12"/>
          <p:cNvSpPr/>
          <p:nvPr/>
        </p:nvSpPr>
        <p:spPr>
          <a:xfrm>
            <a:off x="4632266" y="3254728"/>
            <a:ext cx="406400" cy="40640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14" name="Fluxograma: conexão 13"/>
          <p:cNvSpPr/>
          <p:nvPr/>
        </p:nvSpPr>
        <p:spPr>
          <a:xfrm>
            <a:off x="6791022" y="3275894"/>
            <a:ext cx="406400" cy="4064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prstClr val="white"/>
                </a:solidFill>
              </a:rPr>
              <a:t>1</a:t>
            </a:r>
            <a:endParaRPr lang="pt-PT" b="1" dirty="0">
              <a:solidFill>
                <a:prstClr val="white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2201014" y="3290711"/>
            <a:ext cx="1362018" cy="4191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prstClr val="white"/>
                </a:solidFill>
              </a:rPr>
              <a:t>3 Docentes</a:t>
            </a:r>
            <a:endParaRPr lang="pt-PT" sz="1600" b="1" dirty="0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2201014" y="4127236"/>
            <a:ext cx="1456586" cy="4191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b="1" dirty="0" smtClean="0">
                <a:solidFill>
                  <a:prstClr val="white"/>
                </a:solidFill>
              </a:rPr>
              <a:t>Alunos/Turm</a:t>
            </a:r>
            <a:r>
              <a:rPr lang="pt-PT" b="1" dirty="0" smtClean="0">
                <a:solidFill>
                  <a:prstClr val="white"/>
                </a:solidFill>
              </a:rPr>
              <a:t>a</a:t>
            </a:r>
            <a:endParaRPr lang="pt-PT" b="1" dirty="0">
              <a:solidFill>
                <a:prstClr val="white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20206" y="2383455"/>
            <a:ext cx="1788204" cy="306160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1400" b="1" dirty="0" smtClean="0">
              <a:solidFill>
                <a:prstClr val="white"/>
              </a:solidFill>
            </a:endParaRPr>
          </a:p>
          <a:p>
            <a:pPr algn="ctr"/>
            <a:r>
              <a:rPr lang="pt-PT" sz="1400" b="1" dirty="0" smtClean="0">
                <a:solidFill>
                  <a:prstClr val="white"/>
                </a:solidFill>
              </a:rPr>
              <a:t>Conteúdos: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A Floresta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O ciclo de Carbono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O efeito de Estufa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As </a:t>
            </a:r>
            <a:r>
              <a:rPr lang="pt-PT" sz="1300" dirty="0" smtClean="0">
                <a:solidFill>
                  <a:prstClr val="white"/>
                </a:solidFill>
              </a:rPr>
              <a:t>alterações climáticas</a:t>
            </a:r>
            <a:endParaRPr lang="pt-PT" sz="1300" dirty="0" smtClean="0">
              <a:solidFill>
                <a:prstClr val="white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Protocolo de Quioto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Crescimento demográfico e desenvolvimento económico e tecnológico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pt-PT" sz="1300" dirty="0" smtClean="0">
                <a:solidFill>
                  <a:prstClr val="white"/>
                </a:solidFill>
              </a:rPr>
              <a:t>Estratégia Nacional de Educação Ambiental</a:t>
            </a:r>
          </a:p>
          <a:p>
            <a:pPr algn="ctr"/>
            <a:endParaRPr lang="pt-PT" sz="1200" dirty="0" smtClean="0">
              <a:solidFill>
                <a:prstClr val="white"/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31176" y="1602342"/>
            <a:ext cx="5971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Temas: Educação Ambiental + Desenvolvimento Sustentável</a:t>
            </a:r>
          </a:p>
          <a:p>
            <a:r>
              <a:rPr lang="pt-PT" b="1" dirty="0" smtClean="0">
                <a:solidFill>
                  <a:srgbClr val="4472C4">
                    <a:lumMod val="50000"/>
                  </a:srgbClr>
                </a:solidFill>
              </a:rPr>
              <a:t>Duração: 5 semanas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5289" y="5496937"/>
            <a:ext cx="638462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Combinação de dois temas da ENEC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Objetivo comum do projeto partilhado pelas 3 disciplinas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Aprender sobre o projeto na perspetiva das 3 disciplinas envolvidas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500" dirty="0" smtClean="0">
                <a:solidFill>
                  <a:srgbClr val="4472C4">
                    <a:lumMod val="50000"/>
                  </a:srgbClr>
                </a:solidFill>
              </a:rPr>
              <a:t>As tarefas são planificadas de forma a permitir o trabalho independente em cada disciplina e a coadjuvação</a:t>
            </a:r>
            <a:endParaRPr lang="pt-PT" sz="1500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8271866" y="1782405"/>
            <a:ext cx="3558890" cy="140424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PT" sz="1400" b="1" dirty="0" smtClean="0">
                <a:solidFill>
                  <a:prstClr val="white"/>
                </a:solidFill>
              </a:rPr>
              <a:t>Docente 1: </a:t>
            </a:r>
            <a:r>
              <a:rPr lang="pt-PT" sz="1400" dirty="0" smtClean="0">
                <a:solidFill>
                  <a:prstClr val="white"/>
                </a:solidFill>
              </a:rPr>
              <a:t>Reconhecer a importância da biodiversidade e da </a:t>
            </a:r>
            <a:r>
              <a:rPr lang="pt-PT" sz="1400" dirty="0" err="1" smtClean="0">
                <a:solidFill>
                  <a:prstClr val="white"/>
                </a:solidFill>
              </a:rPr>
              <a:t>geodiversidade</a:t>
            </a:r>
            <a:r>
              <a:rPr lang="pt-PT" sz="1400" dirty="0" smtClean="0">
                <a:solidFill>
                  <a:prstClr val="white"/>
                </a:solidFill>
              </a:rPr>
              <a:t> para a sustentabilidade e para assegurar as condições de essenciais da qualidade de vida</a:t>
            </a:r>
          </a:p>
          <a:p>
            <a:endParaRPr lang="pt-PT" sz="1400" dirty="0" smtClean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3 tarefas: 1 individual + 2 em coadjuvação com D2 e D3</a:t>
            </a:r>
          </a:p>
          <a:p>
            <a:r>
              <a:rPr lang="pt-PT" sz="1100" b="1" dirty="0" smtClean="0">
                <a:solidFill>
                  <a:prstClr val="white"/>
                </a:solidFill>
              </a:rPr>
              <a:t>2 aulas de TA dos alunos</a:t>
            </a:r>
            <a:endParaRPr lang="pt-PT" sz="1100" b="1" dirty="0">
              <a:solidFill>
                <a:prstClr val="white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8271866" y="3293686"/>
            <a:ext cx="3558889" cy="14897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sz="1400" b="1" dirty="0" smtClean="0">
              <a:solidFill>
                <a:prstClr val="white"/>
              </a:solidFill>
            </a:endParaRPr>
          </a:p>
          <a:p>
            <a:r>
              <a:rPr lang="pt-PT" sz="1400" b="1" dirty="0" smtClean="0">
                <a:solidFill>
                  <a:prstClr val="white"/>
                </a:solidFill>
              </a:rPr>
              <a:t>Docente 2:</a:t>
            </a:r>
            <a:r>
              <a:rPr lang="pt-PT" sz="1400" dirty="0" smtClean="0">
                <a:solidFill>
                  <a:prstClr val="white"/>
                </a:solidFill>
              </a:rPr>
              <a:t> Reconhecer a importância da biodiversidade e da </a:t>
            </a:r>
            <a:r>
              <a:rPr lang="pt-PT" sz="1400" dirty="0" err="1" smtClean="0">
                <a:solidFill>
                  <a:prstClr val="white"/>
                </a:solidFill>
              </a:rPr>
              <a:t>geodiversidade</a:t>
            </a:r>
            <a:r>
              <a:rPr lang="pt-PT" sz="1400" dirty="0" smtClean="0">
                <a:solidFill>
                  <a:prstClr val="white"/>
                </a:solidFill>
              </a:rPr>
              <a:t> para a sustentabilidade e para assegurar as condições de essenciais da qualidade de vida</a:t>
            </a:r>
          </a:p>
          <a:p>
            <a:endParaRPr lang="pt-PT" sz="1100" b="1" dirty="0" smtClean="0">
              <a:solidFill>
                <a:prstClr val="white"/>
              </a:solidFill>
            </a:endParaRPr>
          </a:p>
          <a:p>
            <a:r>
              <a:rPr lang="pt-PT" sz="1100" b="1" dirty="0" smtClean="0">
                <a:solidFill>
                  <a:prstClr val="white"/>
                </a:solidFill>
              </a:rPr>
              <a:t>2 tarefas: em coadjuvação com D1 e D3</a:t>
            </a:r>
          </a:p>
          <a:p>
            <a:r>
              <a:rPr lang="pt-PT" sz="1100" b="1" dirty="0" smtClean="0">
                <a:solidFill>
                  <a:prstClr val="white"/>
                </a:solidFill>
              </a:rPr>
              <a:t>2 aulas TA alunos</a:t>
            </a:r>
          </a:p>
          <a:p>
            <a:pPr algn="ctr"/>
            <a:r>
              <a:rPr lang="pt-PT" sz="1400" dirty="0" smtClean="0">
                <a:solidFill>
                  <a:prstClr val="white"/>
                </a:solidFill>
              </a:rPr>
              <a:t> </a:t>
            </a:r>
            <a:endParaRPr lang="pt-PT" sz="1400" b="1" dirty="0">
              <a:solidFill>
                <a:prstClr val="white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8271866" y="4927879"/>
            <a:ext cx="3558888" cy="14639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sz="1400" b="1" dirty="0" smtClean="0">
              <a:solidFill>
                <a:srgbClr val="4472C4">
                  <a:lumMod val="50000"/>
                </a:srgbClr>
              </a:solidFill>
            </a:endParaRPr>
          </a:p>
          <a:p>
            <a:endParaRPr lang="pt-PT" sz="1400" b="1" dirty="0" smtClean="0">
              <a:solidFill>
                <a:srgbClr val="4472C4">
                  <a:lumMod val="50000"/>
                </a:srgbClr>
              </a:solidFill>
            </a:endParaRPr>
          </a:p>
          <a:p>
            <a:r>
              <a:rPr lang="pt-PT" sz="1400" b="1" dirty="0" smtClean="0">
                <a:solidFill>
                  <a:srgbClr val="4472C4">
                    <a:lumMod val="50000"/>
                  </a:srgbClr>
                </a:solidFill>
              </a:rPr>
              <a:t>Docente 3: </a:t>
            </a:r>
            <a:r>
              <a:rPr lang="pt-PT" sz="1400" dirty="0" smtClean="0">
                <a:solidFill>
                  <a:srgbClr val="4472C4">
                    <a:lumMod val="50000"/>
                  </a:srgbClr>
                </a:solidFill>
              </a:rPr>
              <a:t>Reconhecer a importância da biodiversidade e da </a:t>
            </a:r>
            <a:r>
              <a:rPr lang="pt-PT" sz="1400" dirty="0" err="1" smtClean="0">
                <a:solidFill>
                  <a:srgbClr val="4472C4">
                    <a:lumMod val="50000"/>
                  </a:srgbClr>
                </a:solidFill>
              </a:rPr>
              <a:t>geodiversidade</a:t>
            </a:r>
            <a:r>
              <a:rPr lang="pt-PT" sz="1400" dirty="0" smtClean="0">
                <a:solidFill>
                  <a:srgbClr val="4472C4">
                    <a:lumMod val="50000"/>
                  </a:srgbClr>
                </a:solidFill>
              </a:rPr>
              <a:t> para a sustentabilidade e para assegurar as condições de essenciais da qualidade de vida</a:t>
            </a:r>
          </a:p>
          <a:p>
            <a:endParaRPr lang="pt-PT" sz="1100" b="1" dirty="0">
              <a:solidFill>
                <a:srgbClr val="5B9BD5">
                  <a:lumMod val="50000"/>
                </a:srgbClr>
              </a:solidFill>
            </a:endParaRPr>
          </a:p>
          <a:p>
            <a:r>
              <a:rPr lang="pt-PT" sz="1100" b="1" dirty="0">
                <a:solidFill>
                  <a:srgbClr val="5B9BD5">
                    <a:lumMod val="50000"/>
                  </a:srgbClr>
                </a:solidFill>
              </a:rPr>
              <a:t>2</a:t>
            </a:r>
            <a:r>
              <a:rPr lang="pt-PT" sz="1100" b="1" dirty="0" smtClean="0">
                <a:solidFill>
                  <a:srgbClr val="5B9BD5">
                    <a:lumMod val="50000"/>
                  </a:srgbClr>
                </a:solidFill>
              </a:rPr>
              <a:t> tarefas: 2 em coadjuvação com D1 e D2</a:t>
            </a:r>
          </a:p>
          <a:p>
            <a:r>
              <a:rPr lang="pt-PT" sz="1100" b="1" dirty="0" smtClean="0">
                <a:solidFill>
                  <a:srgbClr val="5B9BD5">
                    <a:lumMod val="50000"/>
                  </a:srgbClr>
                </a:solidFill>
              </a:rPr>
              <a:t>3 aulas de TA dos alunos</a:t>
            </a:r>
          </a:p>
          <a:p>
            <a:r>
              <a:rPr lang="pt-PT" sz="1400" dirty="0" smtClean="0">
                <a:solidFill>
                  <a:srgbClr val="4472C4">
                    <a:lumMod val="50000"/>
                  </a:srgbClr>
                </a:solidFill>
              </a:rPr>
              <a:t> </a:t>
            </a:r>
            <a:endParaRPr lang="pt-PT" sz="1400" b="1" dirty="0" smtClean="0">
              <a:solidFill>
                <a:srgbClr val="4472C4">
                  <a:lumMod val="50000"/>
                </a:srgbClr>
              </a:solidFill>
            </a:endParaRPr>
          </a:p>
          <a:p>
            <a:pPr algn="ctr"/>
            <a:endParaRPr lang="pt-PT" sz="1400" b="1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21" name="Seta para baixo 20"/>
          <p:cNvSpPr/>
          <p:nvPr/>
        </p:nvSpPr>
        <p:spPr>
          <a:xfrm>
            <a:off x="9522276" y="1602342"/>
            <a:ext cx="1058068" cy="5245325"/>
          </a:xfrm>
          <a:prstGeom prst="downArrow">
            <a:avLst/>
          </a:prstGeom>
          <a:solidFill>
            <a:schemeClr val="accent5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069860" y="6444297"/>
            <a:ext cx="2125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5B9BD5">
                    <a:lumMod val="50000"/>
                  </a:srgbClr>
                </a:solidFill>
              </a:rPr>
              <a:t>Avaliação final comum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9143089" y="1336819"/>
            <a:ext cx="181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>
                <a:solidFill>
                  <a:srgbClr val="5B9BD5">
                    <a:lumMod val="50000"/>
                  </a:srgbClr>
                </a:solidFill>
              </a:rPr>
              <a:t>Projeto partilhado</a:t>
            </a:r>
          </a:p>
        </p:txBody>
      </p:sp>
    </p:spTree>
    <p:extLst>
      <p:ext uri="{BB962C8B-B14F-4D97-AF65-F5344CB8AC3E}">
        <p14:creationId xmlns:p14="http://schemas.microsoft.com/office/powerpoint/2010/main" val="987520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4619</TotalTime>
  <Words>1145</Words>
  <Application>Microsoft Office PowerPoint</Application>
  <PresentationFormat>Personalizados</PresentationFormat>
  <Paragraphs>330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13</vt:i4>
      </vt:variant>
    </vt:vector>
  </HeadingPairs>
  <TitlesOfParts>
    <vt:vector size="15" baseType="lpstr">
      <vt:lpstr>Tema do Office</vt:lpstr>
      <vt:lpstr>1_Tema do Office</vt:lpstr>
      <vt:lpstr>Cidadania e Desenvolvimento Organização, Aprendizagens e Avaliação  </vt:lpstr>
      <vt:lpstr>  Estratégia Nacional de Educação para a Cidadania </vt:lpstr>
      <vt:lpstr>Apresentação do PowerPoint</vt:lpstr>
      <vt:lpstr>Apresentação do PowerPoint</vt:lpstr>
      <vt:lpstr>Estratégia de Educação para a Cidadania de escola </vt:lpstr>
      <vt:lpstr> Estratégia de Educação para a Cidadania de escola CIDADANIA E  DESENVOLVIMENTO </vt:lpstr>
      <vt:lpstr>Apresentação do PowerPoint</vt:lpstr>
      <vt:lpstr>Apresentação do PowerPoint</vt:lpstr>
      <vt:lpstr>A floresta «consome» carbono Projeto multidisciplinar em Cidadania e Desenvolvimento</vt:lpstr>
      <vt:lpstr>A floresta «consome» carbono Projeto multidisciplinar em Cidadania e Desenvolvimento</vt:lpstr>
      <vt:lpstr>Apresentação do PowerPoint</vt:lpstr>
      <vt:lpstr>Multicultural ou Intercultural? A diversidade cultural em Portugal Projeto multidisciplinar em Cidadania e Desenvolvimento</vt:lpstr>
      <vt:lpstr>Apresentação do PowerPoint</vt:lpstr>
    </vt:vector>
  </TitlesOfParts>
  <Company>CEGER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Desenvolvimento</dc:title>
  <dc:creator>Luisa Ucha</dc:creator>
  <cp:lastModifiedBy>Ana Sepulveda (DGE)</cp:lastModifiedBy>
  <cp:revision>110</cp:revision>
  <cp:lastPrinted>2018-03-22T19:48:03Z</cp:lastPrinted>
  <dcterms:created xsi:type="dcterms:W3CDTF">2017-11-02T15:14:58Z</dcterms:created>
  <dcterms:modified xsi:type="dcterms:W3CDTF">2018-07-17T17:16:23Z</dcterms:modified>
</cp:coreProperties>
</file>